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93" r:id="rId2"/>
    <p:sldId id="267" r:id="rId3"/>
    <p:sldId id="294" r:id="rId4"/>
    <p:sldId id="295" r:id="rId5"/>
    <p:sldId id="296" r:id="rId6"/>
    <p:sldId id="297" r:id="rId7"/>
    <p:sldId id="298" r:id="rId8"/>
    <p:sldId id="299" r:id="rId9"/>
    <p:sldId id="300" r:id="rId10"/>
    <p:sldId id="330" r:id="rId11"/>
    <p:sldId id="304" r:id="rId12"/>
    <p:sldId id="301" r:id="rId13"/>
    <p:sldId id="303" r:id="rId14"/>
    <p:sldId id="331" r:id="rId15"/>
    <p:sldId id="332" r:id="rId16"/>
    <p:sldId id="302" r:id="rId17"/>
    <p:sldId id="319" r:id="rId18"/>
    <p:sldId id="305" r:id="rId19"/>
    <p:sldId id="306" r:id="rId20"/>
    <p:sldId id="307" r:id="rId21"/>
    <p:sldId id="333" r:id="rId22"/>
    <p:sldId id="308" r:id="rId23"/>
    <p:sldId id="309" r:id="rId24"/>
    <p:sldId id="310" r:id="rId25"/>
    <p:sldId id="311" r:id="rId26"/>
    <p:sldId id="334" r:id="rId27"/>
    <p:sldId id="312" r:id="rId28"/>
    <p:sldId id="313" r:id="rId29"/>
    <p:sldId id="329" r:id="rId30"/>
    <p:sldId id="335" r:id="rId31"/>
    <p:sldId id="314" r:id="rId32"/>
    <p:sldId id="317" r:id="rId33"/>
    <p:sldId id="315" r:id="rId34"/>
    <p:sldId id="336" r:id="rId35"/>
    <p:sldId id="316" r:id="rId36"/>
    <p:sldId id="318" r:id="rId37"/>
    <p:sldId id="320" r:id="rId38"/>
    <p:sldId id="321" r:id="rId39"/>
    <p:sldId id="337" r:id="rId40"/>
    <p:sldId id="322" r:id="rId41"/>
    <p:sldId id="323" r:id="rId42"/>
    <p:sldId id="338" r:id="rId43"/>
    <p:sldId id="324" r:id="rId44"/>
    <p:sldId id="325" r:id="rId45"/>
    <p:sldId id="339" r:id="rId46"/>
    <p:sldId id="327" r:id="rId47"/>
    <p:sldId id="328" r:id="rId48"/>
    <p:sldId id="32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0E0E0"/>
    <a:srgbClr val="7F7F7F"/>
    <a:srgbClr val="DA3236"/>
    <a:srgbClr val="F5DA00"/>
    <a:srgbClr val="DB3237"/>
    <a:srgbClr val="E23E35"/>
    <a:srgbClr val="AC2623"/>
    <a:srgbClr val="F6DA02"/>
    <a:srgbClr val="F7DB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varScale="1">
        <p:scale>
          <a:sx n="108" d="100"/>
          <a:sy n="108" d="100"/>
        </p:scale>
        <p:origin x="66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G Potgieter" userId="54815dd516386787" providerId="LiveId" clId="{C6E1365C-F65C-4D81-AF0F-AA8770670EDB}"/>
    <pc:docChg chg="undo custSel addSld delSld modSld sldOrd">
      <pc:chgData name="MG Potgieter" userId="54815dd516386787" providerId="LiveId" clId="{C6E1365C-F65C-4D81-AF0F-AA8770670EDB}" dt="2018-08-08T08:50:33.724" v="6992" actId="20577"/>
      <pc:docMkLst>
        <pc:docMk/>
      </pc:docMkLst>
      <pc:sldChg chg="modNotesTx">
        <pc:chgData name="MG Potgieter" userId="54815dd516386787" providerId="LiveId" clId="{C6E1365C-F65C-4D81-AF0F-AA8770670EDB}" dt="2018-08-08T08:45:04.419" v="6614" actId="5793"/>
        <pc:sldMkLst>
          <pc:docMk/>
          <pc:sldMk cId="2889574221" sldId="300"/>
        </pc:sldMkLst>
      </pc:sldChg>
      <pc:sldChg chg="ord">
        <pc:chgData name="MG Potgieter" userId="54815dd516386787" providerId="LiveId" clId="{C6E1365C-F65C-4D81-AF0F-AA8770670EDB}" dt="2018-08-08T07:59:36.525" v="6482"/>
        <pc:sldMkLst>
          <pc:docMk/>
          <pc:sldMk cId="3540645953" sldId="307"/>
        </pc:sldMkLst>
      </pc:sldChg>
      <pc:sldChg chg="ord">
        <pc:chgData name="MG Potgieter" userId="54815dd516386787" providerId="LiveId" clId="{C6E1365C-F65C-4D81-AF0F-AA8770670EDB}" dt="2018-08-08T08:01:33.462" v="6484"/>
        <pc:sldMkLst>
          <pc:docMk/>
          <pc:sldMk cId="715280240" sldId="311"/>
        </pc:sldMkLst>
      </pc:sldChg>
      <pc:sldChg chg="addSp delSp modSp add">
        <pc:chgData name="MG Potgieter" userId="54815dd516386787" providerId="LiveId" clId="{C6E1365C-F65C-4D81-AF0F-AA8770670EDB}" dt="2018-08-06T06:43:44.568" v="1268" actId="20577"/>
        <pc:sldMkLst>
          <pc:docMk/>
          <pc:sldMk cId="1108137768" sldId="322"/>
        </pc:sldMkLst>
        <pc:spChg chg="mod">
          <ac:chgData name="MG Potgieter" userId="54815dd516386787" providerId="LiveId" clId="{C6E1365C-F65C-4D81-AF0F-AA8770670EDB}" dt="2018-08-06T06:43:44.568" v="1268" actId="20577"/>
          <ac:spMkLst>
            <pc:docMk/>
            <pc:sldMk cId="1108137768" sldId="322"/>
            <ac:spMk id="5" creationId="{E4190DE1-A5C3-45EB-A495-4FA1E36DBCE1}"/>
          </ac:spMkLst>
        </pc:spChg>
        <pc:spChg chg="mod">
          <ac:chgData name="MG Potgieter" userId="54815dd516386787" providerId="LiveId" clId="{C6E1365C-F65C-4D81-AF0F-AA8770670EDB}" dt="2018-08-06T06:14:52.314" v="8" actId="20577"/>
          <ac:spMkLst>
            <pc:docMk/>
            <pc:sldMk cId="1108137768" sldId="322"/>
            <ac:spMk id="6" creationId="{00000000-0000-0000-0000-000000000000}"/>
          </ac:spMkLst>
        </pc:spChg>
        <pc:spChg chg="add mod">
          <ac:chgData name="MG Potgieter" userId="54815dd516386787" providerId="LiveId" clId="{C6E1365C-F65C-4D81-AF0F-AA8770670EDB}" dt="2018-08-06T06:33:29.834" v="503" actId="571"/>
          <ac:spMkLst>
            <pc:docMk/>
            <pc:sldMk cId="1108137768" sldId="322"/>
            <ac:spMk id="7" creationId="{7890A2E7-5E98-4C56-BB7A-454701C4EC3F}"/>
          </ac:spMkLst>
        </pc:spChg>
        <pc:spChg chg="mod">
          <ac:chgData name="MG Potgieter" userId="54815dd516386787" providerId="LiveId" clId="{C6E1365C-F65C-4D81-AF0F-AA8770670EDB}" dt="2018-08-06T06:15:01.331" v="49" actId="20577"/>
          <ac:spMkLst>
            <pc:docMk/>
            <pc:sldMk cId="1108137768" sldId="322"/>
            <ac:spMk id="9" creationId="{00000000-0000-0000-0000-000000000000}"/>
          </ac:spMkLst>
        </pc:spChg>
        <pc:picChg chg="add mod">
          <ac:chgData name="MG Potgieter" userId="54815dd516386787" providerId="LiveId" clId="{C6E1365C-F65C-4D81-AF0F-AA8770670EDB}" dt="2018-08-06T06:33:29.834" v="503" actId="571"/>
          <ac:picMkLst>
            <pc:docMk/>
            <pc:sldMk cId="1108137768" sldId="322"/>
            <ac:picMk id="8" creationId="{BCEFBE4A-D6A8-4FA7-A4E8-457385240E81}"/>
          </ac:picMkLst>
        </pc:picChg>
        <pc:picChg chg="add del">
          <ac:chgData name="MG Potgieter" userId="54815dd516386787" providerId="LiveId" clId="{C6E1365C-F65C-4D81-AF0F-AA8770670EDB}" dt="2018-08-06T06:34:31.345" v="508"/>
          <ac:picMkLst>
            <pc:docMk/>
            <pc:sldMk cId="1108137768" sldId="322"/>
            <ac:picMk id="10" creationId="{88F347E9-6A44-46AA-9666-A48E73DCA616}"/>
          </ac:picMkLst>
        </pc:picChg>
        <pc:picChg chg="add del mod">
          <ac:chgData name="MG Potgieter" userId="54815dd516386787" providerId="LiveId" clId="{C6E1365C-F65C-4D81-AF0F-AA8770670EDB}" dt="2018-08-06T06:33:30.234" v="504"/>
          <ac:picMkLst>
            <pc:docMk/>
            <pc:sldMk cId="1108137768" sldId="322"/>
            <ac:picMk id="1026" creationId="{E4BFD6B4-61A3-4CF3-A5BA-A9E64768684D}"/>
          </ac:picMkLst>
        </pc:picChg>
        <pc:picChg chg="add mod">
          <ac:chgData name="MG Potgieter" userId="54815dd516386787" providerId="LiveId" clId="{C6E1365C-F65C-4D81-AF0F-AA8770670EDB}" dt="2018-08-06T06:33:35.727" v="506" actId="1076"/>
          <ac:picMkLst>
            <pc:docMk/>
            <pc:sldMk cId="1108137768" sldId="322"/>
            <ac:picMk id="1028" creationId="{22C3269A-E100-4DD2-8973-AFE35E5A8C8A}"/>
          </ac:picMkLst>
        </pc:picChg>
      </pc:sldChg>
      <pc:sldChg chg="addSp delSp modSp add">
        <pc:chgData name="MG Potgieter" userId="54815dd516386787" providerId="LiveId" clId="{C6E1365C-F65C-4D81-AF0F-AA8770670EDB}" dt="2018-08-06T06:43:22.911" v="1230" actId="5793"/>
        <pc:sldMkLst>
          <pc:docMk/>
          <pc:sldMk cId="1743912122" sldId="323"/>
        </pc:sldMkLst>
        <pc:spChg chg="mod">
          <ac:chgData name="MG Potgieter" userId="54815dd516386787" providerId="LiveId" clId="{C6E1365C-F65C-4D81-AF0F-AA8770670EDB}" dt="2018-08-06T06:43:22.911" v="1230" actId="5793"/>
          <ac:spMkLst>
            <pc:docMk/>
            <pc:sldMk cId="1743912122" sldId="323"/>
            <ac:spMk id="5" creationId="{E4190DE1-A5C3-45EB-A495-4FA1E36DBCE1}"/>
          </ac:spMkLst>
        </pc:spChg>
        <pc:spChg chg="mod">
          <ac:chgData name="MG Potgieter" userId="54815dd516386787" providerId="LiveId" clId="{C6E1365C-F65C-4D81-AF0F-AA8770670EDB}" dt="2018-08-06T06:34:46.063" v="521" actId="20577"/>
          <ac:spMkLst>
            <pc:docMk/>
            <pc:sldMk cId="1743912122" sldId="323"/>
            <ac:spMk id="6" creationId="{00000000-0000-0000-0000-000000000000}"/>
          </ac:spMkLst>
        </pc:spChg>
        <pc:spChg chg="mod">
          <ac:chgData name="MG Potgieter" userId="54815dd516386787" providerId="LiveId" clId="{C6E1365C-F65C-4D81-AF0F-AA8770670EDB}" dt="2018-08-06T06:34:55.135" v="545" actId="20577"/>
          <ac:spMkLst>
            <pc:docMk/>
            <pc:sldMk cId="1743912122" sldId="323"/>
            <ac:spMk id="9" creationId="{00000000-0000-0000-0000-000000000000}"/>
          </ac:spMkLst>
        </pc:spChg>
        <pc:picChg chg="del">
          <ac:chgData name="MG Potgieter" userId="54815dd516386787" providerId="LiveId" clId="{C6E1365C-F65C-4D81-AF0F-AA8770670EDB}" dt="2018-08-06T06:34:35.544" v="510" actId="478"/>
          <ac:picMkLst>
            <pc:docMk/>
            <pc:sldMk cId="1743912122" sldId="323"/>
            <ac:picMk id="1028" creationId="{22C3269A-E100-4DD2-8973-AFE35E5A8C8A}"/>
          </ac:picMkLst>
        </pc:picChg>
        <pc:picChg chg="add del">
          <ac:chgData name="MG Potgieter" userId="54815dd516386787" providerId="LiveId" clId="{C6E1365C-F65C-4D81-AF0F-AA8770670EDB}" dt="2018-08-06T06:35:53.064" v="596"/>
          <ac:picMkLst>
            <pc:docMk/>
            <pc:sldMk cId="1743912122" sldId="323"/>
            <ac:picMk id="2050" creationId="{D579F520-7A81-45F1-9D99-F7CFE409EE5E}"/>
          </ac:picMkLst>
        </pc:picChg>
        <pc:picChg chg="add mod">
          <ac:chgData name="MG Potgieter" userId="54815dd516386787" providerId="LiveId" clId="{C6E1365C-F65C-4D81-AF0F-AA8770670EDB}" dt="2018-08-06T06:43:16.230" v="1228" actId="1076"/>
          <ac:picMkLst>
            <pc:docMk/>
            <pc:sldMk cId="1743912122" sldId="323"/>
            <ac:picMk id="2052" creationId="{FDD5008C-36DB-4711-AC43-BF1B439592E6}"/>
          </ac:picMkLst>
        </pc:picChg>
        <pc:picChg chg="add del">
          <ac:chgData name="MG Potgieter" userId="54815dd516386787" providerId="LiveId" clId="{C6E1365C-F65C-4D81-AF0F-AA8770670EDB}" dt="2018-08-06T06:39:57.851" v="1098"/>
          <ac:picMkLst>
            <pc:docMk/>
            <pc:sldMk cId="1743912122" sldId="323"/>
            <ac:picMk id="2054" creationId="{5B6FF73A-128C-4E3C-87F0-17D5D75BD568}"/>
          </ac:picMkLst>
        </pc:picChg>
        <pc:picChg chg="add del mod">
          <ac:chgData name="MG Potgieter" userId="54815dd516386787" providerId="LiveId" clId="{C6E1365C-F65C-4D81-AF0F-AA8770670EDB}" dt="2018-08-06T06:40:19.936" v="1108"/>
          <ac:picMkLst>
            <pc:docMk/>
            <pc:sldMk cId="1743912122" sldId="323"/>
            <ac:picMk id="2056" creationId="{3996A74C-D185-40D0-A1F5-A01C0636A2E0}"/>
          </ac:picMkLst>
        </pc:picChg>
        <pc:picChg chg="add del">
          <ac:chgData name="MG Potgieter" userId="54815dd516386787" providerId="LiveId" clId="{C6E1365C-F65C-4D81-AF0F-AA8770670EDB}" dt="2018-08-06T06:40:40.872" v="1121"/>
          <ac:picMkLst>
            <pc:docMk/>
            <pc:sldMk cId="1743912122" sldId="323"/>
            <ac:picMk id="2058" creationId="{0FF41881-3A4B-4E7D-A820-342C0216E214}"/>
          </ac:picMkLst>
        </pc:picChg>
      </pc:sldChg>
      <pc:sldChg chg="delSp modSp add">
        <pc:chgData name="MG Potgieter" userId="54815dd516386787" providerId="LiveId" clId="{C6E1365C-F65C-4D81-AF0F-AA8770670EDB}" dt="2018-08-06T06:59:21.519" v="1333" actId="20577"/>
        <pc:sldMkLst>
          <pc:docMk/>
          <pc:sldMk cId="1807254326" sldId="324"/>
        </pc:sldMkLst>
        <pc:spChg chg="del mod">
          <ac:chgData name="MG Potgieter" userId="54815dd516386787" providerId="LiveId" clId="{C6E1365C-F65C-4D81-AF0F-AA8770670EDB}" dt="2018-08-06T06:58:55.280" v="1273" actId="478"/>
          <ac:spMkLst>
            <pc:docMk/>
            <pc:sldMk cId="1807254326" sldId="324"/>
            <ac:spMk id="5" creationId="{E4190DE1-A5C3-45EB-A495-4FA1E36DBCE1}"/>
          </ac:spMkLst>
        </pc:spChg>
        <pc:spChg chg="mod">
          <ac:chgData name="MG Potgieter" userId="54815dd516386787" providerId="LiveId" clId="{C6E1365C-F65C-4D81-AF0F-AA8770670EDB}" dt="2018-08-06T06:59:21.519" v="1333" actId="20577"/>
          <ac:spMkLst>
            <pc:docMk/>
            <pc:sldMk cId="1807254326" sldId="324"/>
            <ac:spMk id="6" creationId="{00000000-0000-0000-0000-000000000000}"/>
          </ac:spMkLst>
        </pc:spChg>
        <pc:spChg chg="del">
          <ac:chgData name="MG Potgieter" userId="54815dd516386787" providerId="LiveId" clId="{C6E1365C-F65C-4D81-AF0F-AA8770670EDB}" dt="2018-08-06T06:58:53.904" v="1272" actId="478"/>
          <ac:spMkLst>
            <pc:docMk/>
            <pc:sldMk cId="1807254326" sldId="324"/>
            <ac:spMk id="9" creationId="{00000000-0000-0000-0000-000000000000}"/>
          </ac:spMkLst>
        </pc:spChg>
        <pc:picChg chg="del">
          <ac:chgData name="MG Potgieter" userId="54815dd516386787" providerId="LiveId" clId="{C6E1365C-F65C-4D81-AF0F-AA8770670EDB}" dt="2018-08-06T06:58:50.303" v="1270" actId="478"/>
          <ac:picMkLst>
            <pc:docMk/>
            <pc:sldMk cId="1807254326" sldId="324"/>
            <ac:picMk id="2052" creationId="{FDD5008C-36DB-4711-AC43-BF1B439592E6}"/>
          </ac:picMkLst>
        </pc:picChg>
      </pc:sldChg>
      <pc:sldChg chg="delSp modSp add">
        <pc:chgData name="MG Potgieter" userId="54815dd516386787" providerId="LiveId" clId="{C6E1365C-F65C-4D81-AF0F-AA8770670EDB}" dt="2018-08-06T08:11:04.898" v="2628" actId="20577"/>
        <pc:sldMkLst>
          <pc:docMk/>
          <pc:sldMk cId="3046747256" sldId="325"/>
        </pc:sldMkLst>
        <pc:spChg chg="mod">
          <ac:chgData name="MG Potgieter" userId="54815dd516386787" providerId="LiveId" clId="{C6E1365C-F65C-4D81-AF0F-AA8770670EDB}" dt="2018-08-06T08:11:04.898" v="2628" actId="20577"/>
          <ac:spMkLst>
            <pc:docMk/>
            <pc:sldMk cId="3046747256" sldId="325"/>
            <ac:spMk id="5" creationId="{E4190DE1-A5C3-45EB-A495-4FA1E36DBCE1}"/>
          </ac:spMkLst>
        </pc:spChg>
        <pc:spChg chg="mod">
          <ac:chgData name="MG Potgieter" userId="54815dd516386787" providerId="LiveId" clId="{C6E1365C-F65C-4D81-AF0F-AA8770670EDB}" dt="2018-08-06T07:17:46.464" v="1356" actId="20577"/>
          <ac:spMkLst>
            <pc:docMk/>
            <pc:sldMk cId="3046747256" sldId="325"/>
            <ac:spMk id="6" creationId="{00000000-0000-0000-0000-000000000000}"/>
          </ac:spMkLst>
        </pc:spChg>
        <pc:spChg chg="mod">
          <ac:chgData name="MG Potgieter" userId="54815dd516386787" providerId="LiveId" clId="{C6E1365C-F65C-4D81-AF0F-AA8770670EDB}" dt="2018-08-06T07:17:58.416" v="1377" actId="20577"/>
          <ac:spMkLst>
            <pc:docMk/>
            <pc:sldMk cId="3046747256" sldId="325"/>
            <ac:spMk id="9" creationId="{00000000-0000-0000-0000-000000000000}"/>
          </ac:spMkLst>
        </pc:spChg>
        <pc:picChg chg="del">
          <ac:chgData name="MG Potgieter" userId="54815dd516386787" providerId="LiveId" clId="{C6E1365C-F65C-4D81-AF0F-AA8770670EDB}" dt="2018-08-06T07:17:36.272" v="1335" actId="478"/>
          <ac:picMkLst>
            <pc:docMk/>
            <pc:sldMk cId="3046747256" sldId="325"/>
            <ac:picMk id="2052" creationId="{FDD5008C-36DB-4711-AC43-BF1B439592E6}"/>
          </ac:picMkLst>
        </pc:picChg>
      </pc:sldChg>
      <pc:sldChg chg="modSp add">
        <pc:chgData name="MG Potgieter" userId="54815dd516386787" providerId="LiveId" clId="{C6E1365C-F65C-4D81-AF0F-AA8770670EDB}" dt="2018-08-06T08:20:32.578" v="3189" actId="20577"/>
        <pc:sldMkLst>
          <pc:docMk/>
          <pc:sldMk cId="1602425300" sldId="326"/>
        </pc:sldMkLst>
        <pc:spChg chg="mod">
          <ac:chgData name="MG Potgieter" userId="54815dd516386787" providerId="LiveId" clId="{C6E1365C-F65C-4D81-AF0F-AA8770670EDB}" dt="2018-08-06T08:20:10.344" v="3141" actId="403"/>
          <ac:spMkLst>
            <pc:docMk/>
            <pc:sldMk cId="1602425300" sldId="326"/>
            <ac:spMk id="5" creationId="{E4190DE1-A5C3-45EB-A495-4FA1E36DBCE1}"/>
          </ac:spMkLst>
        </pc:spChg>
        <pc:spChg chg="mod">
          <ac:chgData name="MG Potgieter" userId="54815dd516386787" providerId="LiveId" clId="{C6E1365C-F65C-4D81-AF0F-AA8770670EDB}" dt="2018-08-06T08:15:46.896" v="2648" actId="313"/>
          <ac:spMkLst>
            <pc:docMk/>
            <pc:sldMk cId="1602425300" sldId="326"/>
            <ac:spMk id="6" creationId="{00000000-0000-0000-0000-000000000000}"/>
          </ac:spMkLst>
        </pc:spChg>
        <pc:spChg chg="mod">
          <ac:chgData name="MG Potgieter" userId="54815dd516386787" providerId="LiveId" clId="{C6E1365C-F65C-4D81-AF0F-AA8770670EDB}" dt="2018-08-06T08:20:32.578" v="3189" actId="20577"/>
          <ac:spMkLst>
            <pc:docMk/>
            <pc:sldMk cId="1602425300" sldId="326"/>
            <ac:spMk id="9" creationId="{00000000-0000-0000-0000-000000000000}"/>
          </ac:spMkLst>
        </pc:spChg>
      </pc:sldChg>
      <pc:sldChg chg="modSp add">
        <pc:chgData name="MG Potgieter" userId="54815dd516386787" providerId="LiveId" clId="{C6E1365C-F65C-4D81-AF0F-AA8770670EDB}" dt="2018-08-06T09:05:20.790" v="4880" actId="5793"/>
        <pc:sldMkLst>
          <pc:docMk/>
          <pc:sldMk cId="3044281825" sldId="327"/>
        </pc:sldMkLst>
        <pc:spChg chg="mod">
          <ac:chgData name="MG Potgieter" userId="54815dd516386787" providerId="LiveId" clId="{C6E1365C-F65C-4D81-AF0F-AA8770670EDB}" dt="2018-08-06T09:05:20.790" v="4880" actId="5793"/>
          <ac:spMkLst>
            <pc:docMk/>
            <pc:sldMk cId="3044281825" sldId="327"/>
            <ac:spMk id="5" creationId="{E4190DE1-A5C3-45EB-A495-4FA1E36DBCE1}"/>
          </ac:spMkLst>
        </pc:spChg>
        <pc:spChg chg="mod">
          <ac:chgData name="MG Potgieter" userId="54815dd516386787" providerId="LiveId" clId="{C6E1365C-F65C-4D81-AF0F-AA8770670EDB}" dt="2018-08-06T08:51:20.090" v="3205" actId="20577"/>
          <ac:spMkLst>
            <pc:docMk/>
            <pc:sldMk cId="3044281825" sldId="327"/>
            <ac:spMk id="6" creationId="{00000000-0000-0000-0000-000000000000}"/>
          </ac:spMkLst>
        </pc:spChg>
        <pc:spChg chg="mod">
          <ac:chgData name="MG Potgieter" userId="54815dd516386787" providerId="LiveId" clId="{C6E1365C-F65C-4D81-AF0F-AA8770670EDB}" dt="2018-08-06T08:55:27.067" v="4116" actId="20577"/>
          <ac:spMkLst>
            <pc:docMk/>
            <pc:sldMk cId="3044281825" sldId="327"/>
            <ac:spMk id="9" creationId="{00000000-0000-0000-0000-000000000000}"/>
          </ac:spMkLst>
        </pc:spChg>
      </pc:sldChg>
      <pc:sldChg chg="modSp add">
        <pc:chgData name="MG Potgieter" userId="54815dd516386787" providerId="LiveId" clId="{C6E1365C-F65C-4D81-AF0F-AA8770670EDB}" dt="2018-08-06T09:05:27.580" v="4882" actId="5793"/>
        <pc:sldMkLst>
          <pc:docMk/>
          <pc:sldMk cId="2233161060" sldId="328"/>
        </pc:sldMkLst>
        <pc:spChg chg="mod">
          <ac:chgData name="MG Potgieter" userId="54815dd516386787" providerId="LiveId" clId="{C6E1365C-F65C-4D81-AF0F-AA8770670EDB}" dt="2018-08-06T09:05:27.580" v="4882" actId="5793"/>
          <ac:spMkLst>
            <pc:docMk/>
            <pc:sldMk cId="2233161060" sldId="328"/>
            <ac:spMk id="5" creationId="{E4190DE1-A5C3-45EB-A495-4FA1E36DBCE1}"/>
          </ac:spMkLst>
        </pc:spChg>
        <pc:spChg chg="mod">
          <ac:chgData name="MG Potgieter" userId="54815dd516386787" providerId="LiveId" clId="{C6E1365C-F65C-4D81-AF0F-AA8770670EDB}" dt="2018-08-06T08:55:45.691" v="4124" actId="20577"/>
          <ac:spMkLst>
            <pc:docMk/>
            <pc:sldMk cId="2233161060" sldId="328"/>
            <ac:spMk id="6" creationId="{00000000-0000-0000-0000-000000000000}"/>
          </ac:spMkLst>
        </pc:spChg>
        <pc:spChg chg="mod">
          <ac:chgData name="MG Potgieter" userId="54815dd516386787" providerId="LiveId" clId="{C6E1365C-F65C-4D81-AF0F-AA8770670EDB}" dt="2018-08-06T08:57:54.595" v="4178" actId="20577"/>
          <ac:spMkLst>
            <pc:docMk/>
            <pc:sldMk cId="2233161060" sldId="328"/>
            <ac:spMk id="9" creationId="{00000000-0000-0000-0000-000000000000}"/>
          </ac:spMkLst>
        </pc:spChg>
      </pc:sldChg>
      <pc:sldChg chg="modSp add">
        <pc:chgData name="MG Potgieter" userId="54815dd516386787" providerId="LiveId" clId="{C6E1365C-F65C-4D81-AF0F-AA8770670EDB}" dt="2018-08-07T05:10:11.353" v="6078" actId="20577"/>
        <pc:sldMkLst>
          <pc:docMk/>
          <pc:sldMk cId="1456991296" sldId="329"/>
        </pc:sldMkLst>
        <pc:spChg chg="mod">
          <ac:chgData name="MG Potgieter" userId="54815dd516386787" providerId="LiveId" clId="{C6E1365C-F65C-4D81-AF0F-AA8770670EDB}" dt="2018-08-07T05:10:11.353" v="6078" actId="20577"/>
          <ac:spMkLst>
            <pc:docMk/>
            <pc:sldMk cId="1456991296" sldId="329"/>
            <ac:spMk id="5" creationId="{E4190DE1-A5C3-45EB-A495-4FA1E36DBCE1}"/>
          </ac:spMkLst>
        </pc:spChg>
        <pc:spChg chg="mod">
          <ac:chgData name="MG Potgieter" userId="54815dd516386787" providerId="LiveId" clId="{C6E1365C-F65C-4D81-AF0F-AA8770670EDB}" dt="2018-08-07T05:03:25.289" v="4888" actId="20577"/>
          <ac:spMkLst>
            <pc:docMk/>
            <pc:sldMk cId="1456991296" sldId="329"/>
            <ac:spMk id="6" creationId="{00000000-0000-0000-0000-000000000000}"/>
          </ac:spMkLst>
        </pc:spChg>
        <pc:spChg chg="mod">
          <ac:chgData name="MG Potgieter" userId="54815dd516386787" providerId="LiveId" clId="{C6E1365C-F65C-4D81-AF0F-AA8770670EDB}" dt="2018-08-07T05:03:51.240" v="4976" actId="20577"/>
          <ac:spMkLst>
            <pc:docMk/>
            <pc:sldMk cId="1456991296" sldId="329"/>
            <ac:spMk id="9" creationId="{00000000-0000-0000-0000-000000000000}"/>
          </ac:spMkLst>
        </pc:spChg>
      </pc:sldChg>
      <pc:sldChg chg="delSp modSp add modNotesTx">
        <pc:chgData name="MG Potgieter" userId="54815dd516386787" providerId="LiveId" clId="{C6E1365C-F65C-4D81-AF0F-AA8770670EDB}" dt="2018-08-08T08:45:11.309" v="6617" actId="20577"/>
        <pc:sldMkLst>
          <pc:docMk/>
          <pc:sldMk cId="3730476397" sldId="330"/>
        </pc:sldMkLst>
        <pc:spChg chg="mod">
          <ac:chgData name="MG Potgieter" userId="54815dd516386787" providerId="LiveId" clId="{C6E1365C-F65C-4D81-AF0F-AA8770670EDB}" dt="2018-08-08T07:50:15.522" v="6118" actId="20577"/>
          <ac:spMkLst>
            <pc:docMk/>
            <pc:sldMk cId="3730476397" sldId="330"/>
            <ac:spMk id="2" creationId="{4D7EEBBC-E7BF-40A8-9761-BFD7A5776006}"/>
          </ac:spMkLst>
        </pc:spChg>
        <pc:spChg chg="del">
          <ac:chgData name="MG Potgieter" userId="54815dd516386787" providerId="LiveId" clId="{C6E1365C-F65C-4D81-AF0F-AA8770670EDB}" dt="2018-08-08T07:49:54.043" v="6080" actId="478"/>
          <ac:spMkLst>
            <pc:docMk/>
            <pc:sldMk cId="3730476397" sldId="330"/>
            <ac:spMk id="3" creationId="{7FF45B8E-CF62-4342-B0DE-3F72D93F178A}"/>
          </ac:spMkLst>
        </pc:spChg>
      </pc:sldChg>
      <pc:sldChg chg="modSp add">
        <pc:chgData name="MG Potgieter" userId="54815dd516386787" providerId="LiveId" clId="{C6E1365C-F65C-4D81-AF0F-AA8770670EDB}" dt="2018-08-08T07:57:43.093" v="6465" actId="15"/>
        <pc:sldMkLst>
          <pc:docMk/>
          <pc:sldMk cId="3096846502" sldId="331"/>
        </pc:sldMkLst>
        <pc:spChg chg="mod">
          <ac:chgData name="MG Potgieter" userId="54815dd516386787" providerId="LiveId" clId="{C6E1365C-F65C-4D81-AF0F-AA8770670EDB}" dt="2018-08-08T07:57:43.093" v="6465" actId="15"/>
          <ac:spMkLst>
            <pc:docMk/>
            <pc:sldMk cId="3096846502" sldId="331"/>
            <ac:spMk id="5" creationId="{E4190DE1-A5C3-45EB-A495-4FA1E36DBCE1}"/>
          </ac:spMkLst>
        </pc:spChg>
        <pc:spChg chg="mod">
          <ac:chgData name="MG Potgieter" userId="54815dd516386787" providerId="LiveId" clId="{C6E1365C-F65C-4D81-AF0F-AA8770670EDB}" dt="2018-08-08T07:50:46.026" v="6131" actId="20577"/>
          <ac:spMkLst>
            <pc:docMk/>
            <pc:sldMk cId="3096846502" sldId="331"/>
            <ac:spMk id="6" creationId="{00000000-0000-0000-0000-000000000000}"/>
          </ac:spMkLst>
        </pc:spChg>
        <pc:spChg chg="mod">
          <ac:chgData name="MG Potgieter" userId="54815dd516386787" providerId="LiveId" clId="{C6E1365C-F65C-4D81-AF0F-AA8770670EDB}" dt="2018-08-08T07:51:01.773" v="6174" actId="5793"/>
          <ac:spMkLst>
            <pc:docMk/>
            <pc:sldMk cId="3096846502" sldId="331"/>
            <ac:spMk id="9" creationId="{00000000-0000-0000-0000-000000000000}"/>
          </ac:spMkLst>
        </pc:spChg>
      </pc:sldChg>
      <pc:sldChg chg="delSp modSp add modNotesTx">
        <pc:chgData name="MG Potgieter" userId="54815dd516386787" providerId="LiveId" clId="{C6E1365C-F65C-4D81-AF0F-AA8770670EDB}" dt="2018-08-08T08:45:43.460" v="6658" actId="20577"/>
        <pc:sldMkLst>
          <pc:docMk/>
          <pc:sldMk cId="1572554508" sldId="332"/>
        </pc:sldMkLst>
        <pc:spChg chg="mod">
          <ac:chgData name="MG Potgieter" userId="54815dd516386787" providerId="LiveId" clId="{C6E1365C-F65C-4D81-AF0F-AA8770670EDB}" dt="2018-08-08T07:58:17.548" v="6473" actId="5793"/>
          <ac:spMkLst>
            <pc:docMk/>
            <pc:sldMk cId="1572554508" sldId="332"/>
            <ac:spMk id="2" creationId="{42C03209-1541-4871-9529-4CB6D4F083AB}"/>
          </ac:spMkLst>
        </pc:spChg>
        <pc:spChg chg="del">
          <ac:chgData name="MG Potgieter" userId="54815dd516386787" providerId="LiveId" clId="{C6E1365C-F65C-4D81-AF0F-AA8770670EDB}" dt="2018-08-08T07:58:09.170" v="6467" actId="478"/>
          <ac:spMkLst>
            <pc:docMk/>
            <pc:sldMk cId="1572554508" sldId="332"/>
            <ac:spMk id="3" creationId="{3C99CE40-1B98-4261-A403-0B77AA68E5FC}"/>
          </ac:spMkLst>
        </pc:spChg>
      </pc:sldChg>
      <pc:sldChg chg="delSp modSp add modNotesTx">
        <pc:chgData name="MG Potgieter" userId="54815dd516386787" providerId="LiveId" clId="{C6E1365C-F65C-4D81-AF0F-AA8770670EDB}" dt="2018-08-08T08:47:46.180" v="6713" actId="20577"/>
        <pc:sldMkLst>
          <pc:docMk/>
          <pc:sldMk cId="2198085445" sldId="333"/>
        </pc:sldMkLst>
        <pc:spChg chg="mod">
          <ac:chgData name="MG Potgieter" userId="54815dd516386787" providerId="LiveId" clId="{C6E1365C-F65C-4D81-AF0F-AA8770670EDB}" dt="2018-08-08T07:59:29.647" v="6481" actId="122"/>
          <ac:spMkLst>
            <pc:docMk/>
            <pc:sldMk cId="2198085445" sldId="333"/>
            <ac:spMk id="2" creationId="{782531BA-9A5E-43B1-8CA4-ADDCA38DC1C1}"/>
          </ac:spMkLst>
        </pc:spChg>
        <pc:spChg chg="del">
          <ac:chgData name="MG Potgieter" userId="54815dd516386787" providerId="LiveId" clId="{C6E1365C-F65C-4D81-AF0F-AA8770670EDB}" dt="2018-08-08T07:59:24.162" v="6475" actId="478"/>
          <ac:spMkLst>
            <pc:docMk/>
            <pc:sldMk cId="2198085445" sldId="333"/>
            <ac:spMk id="3" creationId="{B5277DB6-F591-4959-B8E6-7D4B00659B71}"/>
          </ac:spMkLst>
        </pc:spChg>
      </pc:sldChg>
      <pc:sldChg chg="add modNotesTx">
        <pc:chgData name="MG Potgieter" userId="54815dd516386787" providerId="LiveId" clId="{C6E1365C-F65C-4D81-AF0F-AA8770670EDB}" dt="2018-08-08T08:48:33.996" v="6772" actId="20577"/>
        <pc:sldMkLst>
          <pc:docMk/>
          <pc:sldMk cId="2263919398" sldId="334"/>
        </pc:sldMkLst>
      </pc:sldChg>
      <pc:sldChg chg="add modNotesTx">
        <pc:chgData name="MG Potgieter" userId="54815dd516386787" providerId="LiveId" clId="{C6E1365C-F65C-4D81-AF0F-AA8770670EDB}" dt="2018-08-08T08:48:48.957" v="6811" actId="20577"/>
        <pc:sldMkLst>
          <pc:docMk/>
          <pc:sldMk cId="2429346667" sldId="335"/>
        </pc:sldMkLst>
      </pc:sldChg>
      <pc:sldChg chg="add modNotesTx">
        <pc:chgData name="MG Potgieter" userId="54815dd516386787" providerId="LiveId" clId="{C6E1365C-F65C-4D81-AF0F-AA8770670EDB}" dt="2018-08-08T08:49:06.228" v="6861" actId="20577"/>
        <pc:sldMkLst>
          <pc:docMk/>
          <pc:sldMk cId="1458184618" sldId="336"/>
        </pc:sldMkLst>
      </pc:sldChg>
      <pc:sldChg chg="add modNotesTx">
        <pc:chgData name="MG Potgieter" userId="54815dd516386787" providerId="LiveId" clId="{C6E1365C-F65C-4D81-AF0F-AA8770670EDB}" dt="2018-08-08T08:49:21.564" v="6916" actId="20577"/>
        <pc:sldMkLst>
          <pc:docMk/>
          <pc:sldMk cId="3412007449" sldId="337"/>
        </pc:sldMkLst>
      </pc:sldChg>
      <pc:sldChg chg="add modNotesTx">
        <pc:chgData name="MG Potgieter" userId="54815dd516386787" providerId="LiveId" clId="{C6E1365C-F65C-4D81-AF0F-AA8770670EDB}" dt="2018-08-08T08:49:49.316" v="6966" actId="20577"/>
        <pc:sldMkLst>
          <pc:docMk/>
          <pc:sldMk cId="3011775911" sldId="338"/>
        </pc:sldMkLst>
      </pc:sldChg>
      <pc:sldChg chg="add modNotesTx">
        <pc:chgData name="MG Potgieter" userId="54815dd516386787" providerId="LiveId" clId="{C6E1365C-F65C-4D81-AF0F-AA8770670EDB}" dt="2018-08-08T08:50:33.724" v="6992" actId="20577"/>
        <pc:sldMkLst>
          <pc:docMk/>
          <pc:sldMk cId="1109110323" sldId="3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335C2-F915-447C-B4F7-AE0EBBE2E8BF}" type="datetimeFigureOut">
              <a:rPr lang="en-ZA" smtClean="0"/>
              <a:t>2018/08/08</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7DAD3-F8CA-4224-9697-6C8C85BF09C0}" type="slidenum">
              <a:rPr lang="en-ZA" smtClean="0"/>
              <a:t>‹#›</a:t>
            </a:fld>
            <a:endParaRPr lang="en-ZA"/>
          </a:p>
        </p:txBody>
      </p:sp>
    </p:spTree>
    <p:extLst>
      <p:ext uri="{BB962C8B-B14F-4D97-AF65-F5344CB8AC3E}">
        <p14:creationId xmlns:p14="http://schemas.microsoft.com/office/powerpoint/2010/main" val="3685384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FF07DAD3-F8CA-4224-9697-6C8C85BF09C0}" type="slidenum">
              <a:rPr lang="en-ZA" smtClean="0"/>
              <a:t>1</a:t>
            </a:fld>
            <a:endParaRPr lang="en-ZA"/>
          </a:p>
        </p:txBody>
      </p:sp>
    </p:spTree>
    <p:extLst>
      <p:ext uri="{BB962C8B-B14F-4D97-AF65-F5344CB8AC3E}">
        <p14:creationId xmlns:p14="http://schemas.microsoft.com/office/powerpoint/2010/main" val="212517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ZA" dirty="0"/>
              <a:t>Do email and name configuration</a:t>
            </a:r>
          </a:p>
          <a:p>
            <a:pPr marL="171450" indent="-171450">
              <a:buFontTx/>
              <a:buChar char="-"/>
            </a:pPr>
            <a:r>
              <a:rPr lang="en-ZA" dirty="0"/>
              <a:t>Initialize a fresh repository in </a:t>
            </a:r>
            <a:r>
              <a:rPr lang="en-ZA" dirty="0" err="1"/>
              <a:t>GitClassExamples</a:t>
            </a:r>
            <a:endParaRPr lang="en-ZA" dirty="0"/>
          </a:p>
          <a:p>
            <a:pPr marL="171450" indent="-171450">
              <a:buFontTx/>
              <a:buChar char="-"/>
            </a:pPr>
            <a:r>
              <a:rPr lang="en-ZA" dirty="0"/>
              <a:t>Clone https://github.com/rtyley/small-test-repo</a:t>
            </a:r>
          </a:p>
        </p:txBody>
      </p:sp>
      <p:sp>
        <p:nvSpPr>
          <p:cNvPr id="4" name="Slide Number Placeholder 3"/>
          <p:cNvSpPr>
            <a:spLocks noGrp="1"/>
          </p:cNvSpPr>
          <p:nvPr>
            <p:ph type="sldNum" sz="quarter" idx="10"/>
          </p:nvPr>
        </p:nvSpPr>
        <p:spPr/>
        <p:txBody>
          <a:bodyPr/>
          <a:lstStyle/>
          <a:p>
            <a:fld id="{FF07DAD3-F8CA-4224-9697-6C8C85BF09C0}" type="slidenum">
              <a:rPr lang="en-ZA" smtClean="0"/>
              <a:t>10</a:t>
            </a:fld>
            <a:endParaRPr lang="en-ZA"/>
          </a:p>
        </p:txBody>
      </p:sp>
    </p:spTree>
    <p:extLst>
      <p:ext uri="{BB962C8B-B14F-4D97-AF65-F5344CB8AC3E}">
        <p14:creationId xmlns:p14="http://schemas.microsoft.com/office/powerpoint/2010/main" val="3321063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FF07DAD3-F8CA-4224-9697-6C8C85BF09C0}" type="slidenum">
              <a:rPr lang="en-ZA" smtClean="0"/>
              <a:t>11</a:t>
            </a:fld>
            <a:endParaRPr lang="en-ZA"/>
          </a:p>
        </p:txBody>
      </p:sp>
    </p:spTree>
    <p:extLst>
      <p:ext uri="{BB962C8B-B14F-4D97-AF65-F5344CB8AC3E}">
        <p14:creationId xmlns:p14="http://schemas.microsoft.com/office/powerpoint/2010/main" val="276650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ZA" dirty="0"/>
              <a:t>Explain lifecycle process:</a:t>
            </a:r>
          </a:p>
          <a:p>
            <a:pPr marL="628650" lvl="1" indent="-171450">
              <a:buFontTx/>
              <a:buChar char="-"/>
            </a:pPr>
            <a:r>
              <a:rPr lang="en-ZA" dirty="0"/>
              <a:t>When you add new files, they go from being Untracked to being Staged</a:t>
            </a:r>
          </a:p>
          <a:p>
            <a:pPr marL="628650" lvl="1" indent="-171450">
              <a:buFontTx/>
              <a:buChar char="-"/>
            </a:pPr>
            <a:r>
              <a:rPr lang="en-ZA" dirty="0"/>
              <a:t>A commit then adds these files to the repository, they become marked Unmodified</a:t>
            </a:r>
          </a:p>
          <a:p>
            <a:pPr marL="628650" lvl="1" indent="-171450">
              <a:buFontTx/>
              <a:buChar char="-"/>
            </a:pPr>
            <a:r>
              <a:rPr lang="en-ZA" dirty="0"/>
              <a:t>The moment you make any kind of change to the file, git knows this and the file is seen as modified.</a:t>
            </a:r>
          </a:p>
          <a:p>
            <a:pPr marL="628650" lvl="1" indent="-171450">
              <a:buFontTx/>
              <a:buChar char="-"/>
            </a:pPr>
            <a:r>
              <a:rPr lang="en-ZA" dirty="0"/>
              <a:t>Once you are done with your changes, you stage the file with git add &lt;filename&gt;</a:t>
            </a:r>
          </a:p>
          <a:p>
            <a:pPr marL="628650" lvl="1" indent="-171450">
              <a:buFontTx/>
              <a:buChar char="-"/>
            </a:pPr>
            <a:r>
              <a:rPr lang="en-ZA" dirty="0"/>
              <a:t>A commit once again saves the file to the repository and it becomes unmodified again.</a:t>
            </a:r>
          </a:p>
          <a:p>
            <a:pPr marL="628650" lvl="1" indent="-171450">
              <a:buFontTx/>
              <a:buChar char="-"/>
            </a:pPr>
            <a:r>
              <a:rPr lang="en-ZA" dirty="0"/>
              <a:t>Git rm &lt;filename&gt; removes the file from the repository</a:t>
            </a:r>
          </a:p>
        </p:txBody>
      </p:sp>
      <p:sp>
        <p:nvSpPr>
          <p:cNvPr id="4" name="Slide Number Placeholder 3"/>
          <p:cNvSpPr>
            <a:spLocks noGrp="1"/>
          </p:cNvSpPr>
          <p:nvPr>
            <p:ph type="sldNum" sz="quarter" idx="10"/>
          </p:nvPr>
        </p:nvSpPr>
        <p:spPr/>
        <p:txBody>
          <a:bodyPr/>
          <a:lstStyle/>
          <a:p>
            <a:fld id="{FF07DAD3-F8CA-4224-9697-6C8C85BF09C0}" type="slidenum">
              <a:rPr lang="en-ZA" smtClean="0"/>
              <a:t>12</a:t>
            </a:fld>
            <a:endParaRPr lang="en-ZA"/>
          </a:p>
        </p:txBody>
      </p:sp>
    </p:spTree>
    <p:extLst>
      <p:ext uri="{BB962C8B-B14F-4D97-AF65-F5344CB8AC3E}">
        <p14:creationId xmlns:p14="http://schemas.microsoft.com/office/powerpoint/2010/main" val="3196048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13</a:t>
            </a:fld>
            <a:endParaRPr lang="en-ZA"/>
          </a:p>
        </p:txBody>
      </p:sp>
    </p:spTree>
    <p:extLst>
      <p:ext uri="{BB962C8B-B14F-4D97-AF65-F5344CB8AC3E}">
        <p14:creationId xmlns:p14="http://schemas.microsoft.com/office/powerpoint/2010/main" val="3645408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14</a:t>
            </a:fld>
            <a:endParaRPr lang="en-ZA"/>
          </a:p>
        </p:txBody>
      </p:sp>
    </p:spTree>
    <p:extLst>
      <p:ext uri="{BB962C8B-B14F-4D97-AF65-F5344CB8AC3E}">
        <p14:creationId xmlns:p14="http://schemas.microsoft.com/office/powerpoint/2010/main" val="818346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Make a quick </a:t>
            </a:r>
            <a:r>
              <a:rPr lang="en-ZA" dirty="0" err="1"/>
              <a:t>gitignore</a:t>
            </a:r>
            <a:r>
              <a:rPr lang="en-ZA" dirty="0"/>
              <a:t> to ignore exes</a:t>
            </a:r>
          </a:p>
        </p:txBody>
      </p:sp>
      <p:sp>
        <p:nvSpPr>
          <p:cNvPr id="4" name="Slide Number Placeholder 3"/>
          <p:cNvSpPr>
            <a:spLocks noGrp="1"/>
          </p:cNvSpPr>
          <p:nvPr>
            <p:ph type="sldNum" sz="quarter" idx="10"/>
          </p:nvPr>
        </p:nvSpPr>
        <p:spPr/>
        <p:txBody>
          <a:bodyPr/>
          <a:lstStyle/>
          <a:p>
            <a:fld id="{FF07DAD3-F8CA-4224-9697-6C8C85BF09C0}" type="slidenum">
              <a:rPr lang="en-ZA" smtClean="0"/>
              <a:t>15</a:t>
            </a:fld>
            <a:endParaRPr lang="en-ZA"/>
          </a:p>
        </p:txBody>
      </p:sp>
    </p:spTree>
    <p:extLst>
      <p:ext uri="{BB962C8B-B14F-4D97-AF65-F5344CB8AC3E}">
        <p14:creationId xmlns:p14="http://schemas.microsoft.com/office/powerpoint/2010/main" val="2490372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16</a:t>
            </a:fld>
            <a:endParaRPr lang="en-ZA"/>
          </a:p>
        </p:txBody>
      </p:sp>
    </p:spTree>
    <p:extLst>
      <p:ext uri="{BB962C8B-B14F-4D97-AF65-F5344CB8AC3E}">
        <p14:creationId xmlns:p14="http://schemas.microsoft.com/office/powerpoint/2010/main" val="287277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FF07DAD3-F8CA-4224-9697-6C8C85BF09C0}" type="slidenum">
              <a:rPr lang="en-ZA" smtClean="0"/>
              <a:t>17</a:t>
            </a:fld>
            <a:endParaRPr lang="en-ZA"/>
          </a:p>
        </p:txBody>
      </p:sp>
    </p:spTree>
    <p:extLst>
      <p:ext uri="{BB962C8B-B14F-4D97-AF65-F5344CB8AC3E}">
        <p14:creationId xmlns:p14="http://schemas.microsoft.com/office/powerpoint/2010/main" val="1850707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18</a:t>
            </a:fld>
            <a:endParaRPr lang="en-ZA"/>
          </a:p>
        </p:txBody>
      </p:sp>
    </p:spTree>
    <p:extLst>
      <p:ext uri="{BB962C8B-B14F-4D97-AF65-F5344CB8AC3E}">
        <p14:creationId xmlns:p14="http://schemas.microsoft.com/office/powerpoint/2010/main" val="2216535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19</a:t>
            </a:fld>
            <a:endParaRPr lang="en-ZA"/>
          </a:p>
        </p:txBody>
      </p:sp>
    </p:spTree>
    <p:extLst>
      <p:ext uri="{BB962C8B-B14F-4D97-AF65-F5344CB8AC3E}">
        <p14:creationId xmlns:p14="http://schemas.microsoft.com/office/powerpoint/2010/main" val="320642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FF07DAD3-F8CA-4224-9697-6C8C85BF09C0}" type="slidenum">
              <a:rPr lang="en-ZA" smtClean="0"/>
              <a:t>2</a:t>
            </a:fld>
            <a:endParaRPr lang="en-ZA"/>
          </a:p>
        </p:txBody>
      </p:sp>
    </p:spTree>
    <p:extLst>
      <p:ext uri="{BB962C8B-B14F-4D97-AF65-F5344CB8AC3E}">
        <p14:creationId xmlns:p14="http://schemas.microsoft.com/office/powerpoint/2010/main" val="3773485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20</a:t>
            </a:fld>
            <a:endParaRPr lang="en-ZA"/>
          </a:p>
        </p:txBody>
      </p:sp>
    </p:spTree>
    <p:extLst>
      <p:ext uri="{BB962C8B-B14F-4D97-AF65-F5344CB8AC3E}">
        <p14:creationId xmlns:p14="http://schemas.microsoft.com/office/powerpoint/2010/main" val="3022872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ZA" dirty="0"/>
              <a:t>Do a git add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ZA" dirty="0"/>
              <a:t>Show git status</a:t>
            </a:r>
          </a:p>
          <a:p>
            <a:pPr marL="171450" indent="-171450">
              <a:buFontTx/>
              <a:buChar char="-"/>
            </a:pPr>
            <a:r>
              <a:rPr lang="en-ZA" dirty="0"/>
              <a:t>Git commit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ZA" dirty="0"/>
              <a:t>Show git status</a:t>
            </a:r>
          </a:p>
          <a:p>
            <a:pPr marL="171450" indent="-171450">
              <a:buFontTx/>
              <a:buChar char="-"/>
            </a:pPr>
            <a:r>
              <a:rPr lang="en-ZA" dirty="0"/>
              <a:t>Git log</a:t>
            </a:r>
          </a:p>
        </p:txBody>
      </p:sp>
      <p:sp>
        <p:nvSpPr>
          <p:cNvPr id="4" name="Slide Number Placeholder 3"/>
          <p:cNvSpPr>
            <a:spLocks noGrp="1"/>
          </p:cNvSpPr>
          <p:nvPr>
            <p:ph type="sldNum" sz="quarter" idx="10"/>
          </p:nvPr>
        </p:nvSpPr>
        <p:spPr/>
        <p:txBody>
          <a:bodyPr/>
          <a:lstStyle/>
          <a:p>
            <a:fld id="{FF07DAD3-F8CA-4224-9697-6C8C85BF09C0}" type="slidenum">
              <a:rPr lang="en-ZA" smtClean="0"/>
              <a:t>21</a:t>
            </a:fld>
            <a:endParaRPr lang="en-ZA"/>
          </a:p>
        </p:txBody>
      </p:sp>
    </p:spTree>
    <p:extLst>
      <p:ext uri="{BB962C8B-B14F-4D97-AF65-F5344CB8AC3E}">
        <p14:creationId xmlns:p14="http://schemas.microsoft.com/office/powerpoint/2010/main" val="3422067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22</a:t>
            </a:fld>
            <a:endParaRPr lang="en-ZA"/>
          </a:p>
        </p:txBody>
      </p:sp>
    </p:spTree>
    <p:extLst>
      <p:ext uri="{BB962C8B-B14F-4D97-AF65-F5344CB8AC3E}">
        <p14:creationId xmlns:p14="http://schemas.microsoft.com/office/powerpoint/2010/main" val="371099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23</a:t>
            </a:fld>
            <a:endParaRPr lang="en-ZA"/>
          </a:p>
        </p:txBody>
      </p:sp>
    </p:spTree>
    <p:extLst>
      <p:ext uri="{BB962C8B-B14F-4D97-AF65-F5344CB8AC3E}">
        <p14:creationId xmlns:p14="http://schemas.microsoft.com/office/powerpoint/2010/main" val="2241204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24</a:t>
            </a:fld>
            <a:endParaRPr lang="en-ZA"/>
          </a:p>
        </p:txBody>
      </p:sp>
    </p:spTree>
    <p:extLst>
      <p:ext uri="{BB962C8B-B14F-4D97-AF65-F5344CB8AC3E}">
        <p14:creationId xmlns:p14="http://schemas.microsoft.com/office/powerpoint/2010/main" val="1607709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25</a:t>
            </a:fld>
            <a:endParaRPr lang="en-ZA"/>
          </a:p>
        </p:txBody>
      </p:sp>
    </p:spTree>
    <p:extLst>
      <p:ext uri="{BB962C8B-B14F-4D97-AF65-F5344CB8AC3E}">
        <p14:creationId xmlns:p14="http://schemas.microsoft.com/office/powerpoint/2010/main" val="2980774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ZA" dirty="0"/>
              <a:t>Make a git remote</a:t>
            </a:r>
          </a:p>
          <a:p>
            <a:pPr marL="171450" indent="-171450">
              <a:buFontTx/>
              <a:buChar char="-"/>
            </a:pPr>
            <a:r>
              <a:rPr lang="en-ZA" dirty="0"/>
              <a:t>Add one</a:t>
            </a:r>
          </a:p>
          <a:p>
            <a:pPr marL="171450" indent="-171450">
              <a:buFontTx/>
              <a:buChar char="-"/>
            </a:pPr>
            <a:r>
              <a:rPr lang="en-ZA" dirty="0"/>
              <a:t>Do a pull, push</a:t>
            </a:r>
          </a:p>
        </p:txBody>
      </p:sp>
      <p:sp>
        <p:nvSpPr>
          <p:cNvPr id="4" name="Slide Number Placeholder 3"/>
          <p:cNvSpPr>
            <a:spLocks noGrp="1"/>
          </p:cNvSpPr>
          <p:nvPr>
            <p:ph type="sldNum" sz="quarter" idx="10"/>
          </p:nvPr>
        </p:nvSpPr>
        <p:spPr/>
        <p:txBody>
          <a:bodyPr/>
          <a:lstStyle/>
          <a:p>
            <a:fld id="{FF07DAD3-F8CA-4224-9697-6C8C85BF09C0}" type="slidenum">
              <a:rPr lang="en-ZA" smtClean="0"/>
              <a:t>26</a:t>
            </a:fld>
            <a:endParaRPr lang="en-ZA"/>
          </a:p>
        </p:txBody>
      </p:sp>
    </p:spTree>
    <p:extLst>
      <p:ext uri="{BB962C8B-B14F-4D97-AF65-F5344CB8AC3E}">
        <p14:creationId xmlns:p14="http://schemas.microsoft.com/office/powerpoint/2010/main" val="412032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27</a:t>
            </a:fld>
            <a:endParaRPr lang="en-ZA"/>
          </a:p>
        </p:txBody>
      </p:sp>
    </p:spTree>
    <p:extLst>
      <p:ext uri="{BB962C8B-B14F-4D97-AF65-F5344CB8AC3E}">
        <p14:creationId xmlns:p14="http://schemas.microsoft.com/office/powerpoint/2010/main" val="3244330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28</a:t>
            </a:fld>
            <a:endParaRPr lang="en-ZA"/>
          </a:p>
        </p:txBody>
      </p:sp>
    </p:spTree>
    <p:extLst>
      <p:ext uri="{BB962C8B-B14F-4D97-AF65-F5344CB8AC3E}">
        <p14:creationId xmlns:p14="http://schemas.microsoft.com/office/powerpoint/2010/main" val="2381529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29</a:t>
            </a:fld>
            <a:endParaRPr lang="en-ZA"/>
          </a:p>
        </p:txBody>
      </p:sp>
    </p:spTree>
    <p:extLst>
      <p:ext uri="{BB962C8B-B14F-4D97-AF65-F5344CB8AC3E}">
        <p14:creationId xmlns:p14="http://schemas.microsoft.com/office/powerpoint/2010/main" val="622440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FF07DAD3-F8CA-4224-9697-6C8C85BF09C0}" type="slidenum">
              <a:rPr lang="en-ZA" smtClean="0"/>
              <a:t>3</a:t>
            </a:fld>
            <a:endParaRPr lang="en-ZA"/>
          </a:p>
        </p:txBody>
      </p:sp>
    </p:spTree>
    <p:extLst>
      <p:ext uri="{BB962C8B-B14F-4D97-AF65-F5344CB8AC3E}">
        <p14:creationId xmlns:p14="http://schemas.microsoft.com/office/powerpoint/2010/main" val="3269749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Quickly show how git stash works</a:t>
            </a:r>
          </a:p>
        </p:txBody>
      </p:sp>
      <p:sp>
        <p:nvSpPr>
          <p:cNvPr id="4" name="Slide Number Placeholder 3"/>
          <p:cNvSpPr>
            <a:spLocks noGrp="1"/>
          </p:cNvSpPr>
          <p:nvPr>
            <p:ph type="sldNum" sz="quarter" idx="10"/>
          </p:nvPr>
        </p:nvSpPr>
        <p:spPr/>
        <p:txBody>
          <a:bodyPr/>
          <a:lstStyle/>
          <a:p>
            <a:fld id="{FF07DAD3-F8CA-4224-9697-6C8C85BF09C0}" type="slidenum">
              <a:rPr lang="en-ZA" smtClean="0"/>
              <a:t>30</a:t>
            </a:fld>
            <a:endParaRPr lang="en-ZA"/>
          </a:p>
        </p:txBody>
      </p:sp>
    </p:spTree>
    <p:extLst>
      <p:ext uri="{BB962C8B-B14F-4D97-AF65-F5344CB8AC3E}">
        <p14:creationId xmlns:p14="http://schemas.microsoft.com/office/powerpoint/2010/main" val="4014637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31</a:t>
            </a:fld>
            <a:endParaRPr lang="en-ZA"/>
          </a:p>
        </p:txBody>
      </p:sp>
    </p:spTree>
    <p:extLst>
      <p:ext uri="{BB962C8B-B14F-4D97-AF65-F5344CB8AC3E}">
        <p14:creationId xmlns:p14="http://schemas.microsoft.com/office/powerpoint/2010/main" val="1486058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32</a:t>
            </a:fld>
            <a:endParaRPr lang="en-ZA"/>
          </a:p>
        </p:txBody>
      </p:sp>
    </p:spTree>
    <p:extLst>
      <p:ext uri="{BB962C8B-B14F-4D97-AF65-F5344CB8AC3E}">
        <p14:creationId xmlns:p14="http://schemas.microsoft.com/office/powerpoint/2010/main" val="3705355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FF07DAD3-F8CA-4224-9697-6C8C85BF09C0}" type="slidenum">
              <a:rPr lang="en-ZA" smtClean="0"/>
              <a:t>33</a:t>
            </a:fld>
            <a:endParaRPr lang="en-ZA"/>
          </a:p>
        </p:txBody>
      </p:sp>
    </p:spTree>
    <p:extLst>
      <p:ext uri="{BB962C8B-B14F-4D97-AF65-F5344CB8AC3E}">
        <p14:creationId xmlns:p14="http://schemas.microsoft.com/office/powerpoint/2010/main" val="350504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Make the branch in git as seen on previous slide</a:t>
            </a:r>
          </a:p>
        </p:txBody>
      </p:sp>
      <p:sp>
        <p:nvSpPr>
          <p:cNvPr id="4" name="Slide Number Placeholder 3"/>
          <p:cNvSpPr>
            <a:spLocks noGrp="1"/>
          </p:cNvSpPr>
          <p:nvPr>
            <p:ph type="sldNum" sz="quarter" idx="10"/>
          </p:nvPr>
        </p:nvSpPr>
        <p:spPr/>
        <p:txBody>
          <a:bodyPr/>
          <a:lstStyle/>
          <a:p>
            <a:fld id="{FF07DAD3-F8CA-4224-9697-6C8C85BF09C0}" type="slidenum">
              <a:rPr lang="en-ZA" smtClean="0"/>
              <a:t>34</a:t>
            </a:fld>
            <a:endParaRPr lang="en-ZA"/>
          </a:p>
        </p:txBody>
      </p:sp>
    </p:spTree>
    <p:extLst>
      <p:ext uri="{BB962C8B-B14F-4D97-AF65-F5344CB8AC3E}">
        <p14:creationId xmlns:p14="http://schemas.microsoft.com/office/powerpoint/2010/main" val="3793780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35</a:t>
            </a:fld>
            <a:endParaRPr lang="en-ZA"/>
          </a:p>
        </p:txBody>
      </p:sp>
    </p:spTree>
    <p:extLst>
      <p:ext uri="{BB962C8B-B14F-4D97-AF65-F5344CB8AC3E}">
        <p14:creationId xmlns:p14="http://schemas.microsoft.com/office/powerpoint/2010/main" val="2653715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36</a:t>
            </a:fld>
            <a:endParaRPr lang="en-ZA"/>
          </a:p>
        </p:txBody>
      </p:sp>
    </p:spTree>
    <p:extLst>
      <p:ext uri="{BB962C8B-B14F-4D97-AF65-F5344CB8AC3E}">
        <p14:creationId xmlns:p14="http://schemas.microsoft.com/office/powerpoint/2010/main" val="1094254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37</a:t>
            </a:fld>
            <a:endParaRPr lang="en-ZA"/>
          </a:p>
        </p:txBody>
      </p:sp>
    </p:spTree>
    <p:extLst>
      <p:ext uri="{BB962C8B-B14F-4D97-AF65-F5344CB8AC3E}">
        <p14:creationId xmlns:p14="http://schemas.microsoft.com/office/powerpoint/2010/main" val="1663653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38</a:t>
            </a:fld>
            <a:endParaRPr lang="en-ZA"/>
          </a:p>
        </p:txBody>
      </p:sp>
    </p:spTree>
    <p:extLst>
      <p:ext uri="{BB962C8B-B14F-4D97-AF65-F5344CB8AC3E}">
        <p14:creationId xmlns:p14="http://schemas.microsoft.com/office/powerpoint/2010/main" val="2924979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Merge the branches and resolve the git conflict</a:t>
            </a:r>
          </a:p>
        </p:txBody>
      </p:sp>
      <p:sp>
        <p:nvSpPr>
          <p:cNvPr id="4" name="Slide Number Placeholder 3"/>
          <p:cNvSpPr>
            <a:spLocks noGrp="1"/>
          </p:cNvSpPr>
          <p:nvPr>
            <p:ph type="sldNum" sz="quarter" idx="10"/>
          </p:nvPr>
        </p:nvSpPr>
        <p:spPr/>
        <p:txBody>
          <a:bodyPr/>
          <a:lstStyle/>
          <a:p>
            <a:fld id="{FF07DAD3-F8CA-4224-9697-6C8C85BF09C0}" type="slidenum">
              <a:rPr lang="en-ZA" smtClean="0"/>
              <a:t>39</a:t>
            </a:fld>
            <a:endParaRPr lang="en-ZA"/>
          </a:p>
        </p:txBody>
      </p:sp>
    </p:spTree>
    <p:extLst>
      <p:ext uri="{BB962C8B-B14F-4D97-AF65-F5344CB8AC3E}">
        <p14:creationId xmlns:p14="http://schemas.microsoft.com/office/powerpoint/2010/main" val="2955402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 Git is a type of distributed version control</a:t>
            </a:r>
          </a:p>
        </p:txBody>
      </p:sp>
      <p:sp>
        <p:nvSpPr>
          <p:cNvPr id="4" name="Slide Number Placeholder 3"/>
          <p:cNvSpPr>
            <a:spLocks noGrp="1"/>
          </p:cNvSpPr>
          <p:nvPr>
            <p:ph type="sldNum" sz="quarter" idx="10"/>
          </p:nvPr>
        </p:nvSpPr>
        <p:spPr/>
        <p:txBody>
          <a:bodyPr/>
          <a:lstStyle/>
          <a:p>
            <a:fld id="{FF07DAD3-F8CA-4224-9697-6C8C85BF09C0}" type="slidenum">
              <a:rPr lang="en-ZA" smtClean="0"/>
              <a:t>4</a:t>
            </a:fld>
            <a:endParaRPr lang="en-ZA"/>
          </a:p>
        </p:txBody>
      </p:sp>
    </p:spTree>
    <p:extLst>
      <p:ext uri="{BB962C8B-B14F-4D97-AF65-F5344CB8AC3E}">
        <p14:creationId xmlns:p14="http://schemas.microsoft.com/office/powerpoint/2010/main" val="2820766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40</a:t>
            </a:fld>
            <a:endParaRPr lang="en-ZA"/>
          </a:p>
        </p:txBody>
      </p:sp>
    </p:spTree>
    <p:extLst>
      <p:ext uri="{BB962C8B-B14F-4D97-AF65-F5344CB8AC3E}">
        <p14:creationId xmlns:p14="http://schemas.microsoft.com/office/powerpoint/2010/main" val="1408920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41</a:t>
            </a:fld>
            <a:endParaRPr lang="en-ZA"/>
          </a:p>
        </p:txBody>
      </p:sp>
    </p:spTree>
    <p:extLst>
      <p:ext uri="{BB962C8B-B14F-4D97-AF65-F5344CB8AC3E}">
        <p14:creationId xmlns:p14="http://schemas.microsoft.com/office/powerpoint/2010/main" val="2396419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Do the same thing as previously but with a rebase</a:t>
            </a:r>
          </a:p>
        </p:txBody>
      </p:sp>
      <p:sp>
        <p:nvSpPr>
          <p:cNvPr id="4" name="Slide Number Placeholder 3"/>
          <p:cNvSpPr>
            <a:spLocks noGrp="1"/>
          </p:cNvSpPr>
          <p:nvPr>
            <p:ph type="sldNum" sz="quarter" idx="10"/>
          </p:nvPr>
        </p:nvSpPr>
        <p:spPr/>
        <p:txBody>
          <a:bodyPr/>
          <a:lstStyle/>
          <a:p>
            <a:fld id="{FF07DAD3-F8CA-4224-9697-6C8C85BF09C0}" type="slidenum">
              <a:rPr lang="en-ZA" smtClean="0"/>
              <a:t>42</a:t>
            </a:fld>
            <a:endParaRPr lang="en-ZA"/>
          </a:p>
        </p:txBody>
      </p:sp>
    </p:spTree>
    <p:extLst>
      <p:ext uri="{BB962C8B-B14F-4D97-AF65-F5344CB8AC3E}">
        <p14:creationId xmlns:p14="http://schemas.microsoft.com/office/powerpoint/2010/main" val="569213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43</a:t>
            </a:fld>
            <a:endParaRPr lang="en-ZA"/>
          </a:p>
        </p:txBody>
      </p:sp>
    </p:spTree>
    <p:extLst>
      <p:ext uri="{BB962C8B-B14F-4D97-AF65-F5344CB8AC3E}">
        <p14:creationId xmlns:p14="http://schemas.microsoft.com/office/powerpoint/2010/main" val="3007161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44</a:t>
            </a:fld>
            <a:endParaRPr lang="en-ZA"/>
          </a:p>
        </p:txBody>
      </p:sp>
    </p:spTree>
    <p:extLst>
      <p:ext uri="{BB962C8B-B14F-4D97-AF65-F5344CB8AC3E}">
        <p14:creationId xmlns:p14="http://schemas.microsoft.com/office/powerpoint/2010/main" val="2227944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Show an </a:t>
            </a:r>
            <a:r>
              <a:rPr lang="en-ZA"/>
              <a:t>interactive rebase</a:t>
            </a:r>
          </a:p>
        </p:txBody>
      </p:sp>
      <p:sp>
        <p:nvSpPr>
          <p:cNvPr id="4" name="Slide Number Placeholder 3"/>
          <p:cNvSpPr>
            <a:spLocks noGrp="1"/>
          </p:cNvSpPr>
          <p:nvPr>
            <p:ph type="sldNum" sz="quarter" idx="10"/>
          </p:nvPr>
        </p:nvSpPr>
        <p:spPr/>
        <p:txBody>
          <a:bodyPr/>
          <a:lstStyle/>
          <a:p>
            <a:fld id="{FF07DAD3-F8CA-4224-9697-6C8C85BF09C0}" type="slidenum">
              <a:rPr lang="en-ZA" smtClean="0"/>
              <a:t>45</a:t>
            </a:fld>
            <a:endParaRPr lang="en-ZA"/>
          </a:p>
        </p:txBody>
      </p:sp>
    </p:spTree>
    <p:extLst>
      <p:ext uri="{BB962C8B-B14F-4D97-AF65-F5344CB8AC3E}">
        <p14:creationId xmlns:p14="http://schemas.microsoft.com/office/powerpoint/2010/main" val="1654652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46</a:t>
            </a:fld>
            <a:endParaRPr lang="en-ZA"/>
          </a:p>
        </p:txBody>
      </p:sp>
    </p:spTree>
    <p:extLst>
      <p:ext uri="{BB962C8B-B14F-4D97-AF65-F5344CB8AC3E}">
        <p14:creationId xmlns:p14="http://schemas.microsoft.com/office/powerpoint/2010/main" val="3332323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47</a:t>
            </a:fld>
            <a:endParaRPr lang="en-ZA"/>
          </a:p>
        </p:txBody>
      </p:sp>
    </p:spTree>
    <p:extLst>
      <p:ext uri="{BB962C8B-B14F-4D97-AF65-F5344CB8AC3E}">
        <p14:creationId xmlns:p14="http://schemas.microsoft.com/office/powerpoint/2010/main" val="626403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48</a:t>
            </a:fld>
            <a:endParaRPr lang="en-ZA"/>
          </a:p>
        </p:txBody>
      </p:sp>
    </p:spTree>
    <p:extLst>
      <p:ext uri="{BB962C8B-B14F-4D97-AF65-F5344CB8AC3E}">
        <p14:creationId xmlns:p14="http://schemas.microsoft.com/office/powerpoint/2010/main" val="4233724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FF07DAD3-F8CA-4224-9697-6C8C85BF09C0}" type="slidenum">
              <a:rPr lang="en-ZA" smtClean="0"/>
              <a:t>5</a:t>
            </a:fld>
            <a:endParaRPr lang="en-ZA"/>
          </a:p>
        </p:txBody>
      </p:sp>
    </p:spTree>
    <p:extLst>
      <p:ext uri="{BB962C8B-B14F-4D97-AF65-F5344CB8AC3E}">
        <p14:creationId xmlns:p14="http://schemas.microsoft.com/office/powerpoint/2010/main" val="353014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FF07DAD3-F8CA-4224-9697-6C8C85BF09C0}" type="slidenum">
              <a:rPr lang="en-ZA" smtClean="0"/>
              <a:t>6</a:t>
            </a:fld>
            <a:endParaRPr lang="en-ZA"/>
          </a:p>
        </p:txBody>
      </p:sp>
    </p:spTree>
    <p:extLst>
      <p:ext uri="{BB962C8B-B14F-4D97-AF65-F5344CB8AC3E}">
        <p14:creationId xmlns:p14="http://schemas.microsoft.com/office/powerpoint/2010/main" val="422179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FF07DAD3-F8CA-4224-9697-6C8C85BF09C0}" type="slidenum">
              <a:rPr lang="en-ZA" smtClean="0"/>
              <a:t>7</a:t>
            </a:fld>
            <a:endParaRPr lang="en-ZA"/>
          </a:p>
        </p:txBody>
      </p:sp>
    </p:spTree>
    <p:extLst>
      <p:ext uri="{BB962C8B-B14F-4D97-AF65-F5344CB8AC3E}">
        <p14:creationId xmlns:p14="http://schemas.microsoft.com/office/powerpoint/2010/main" val="2311277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8</a:t>
            </a:fld>
            <a:endParaRPr lang="en-ZA"/>
          </a:p>
        </p:txBody>
      </p:sp>
    </p:spTree>
    <p:extLst>
      <p:ext uri="{BB962C8B-B14F-4D97-AF65-F5344CB8AC3E}">
        <p14:creationId xmlns:p14="http://schemas.microsoft.com/office/powerpoint/2010/main" val="3820098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A" dirty="0"/>
          </a:p>
        </p:txBody>
      </p:sp>
      <p:sp>
        <p:nvSpPr>
          <p:cNvPr id="4" name="Slide Number Placeholder 3"/>
          <p:cNvSpPr>
            <a:spLocks noGrp="1"/>
          </p:cNvSpPr>
          <p:nvPr>
            <p:ph type="sldNum" sz="quarter" idx="10"/>
          </p:nvPr>
        </p:nvSpPr>
        <p:spPr/>
        <p:txBody>
          <a:bodyPr/>
          <a:lstStyle/>
          <a:p>
            <a:fld id="{FF07DAD3-F8CA-4224-9697-6C8C85BF09C0}" type="slidenum">
              <a:rPr lang="en-ZA" smtClean="0"/>
              <a:t>9</a:t>
            </a:fld>
            <a:endParaRPr lang="en-ZA"/>
          </a:p>
        </p:txBody>
      </p:sp>
    </p:spTree>
    <p:extLst>
      <p:ext uri="{BB962C8B-B14F-4D97-AF65-F5344CB8AC3E}">
        <p14:creationId xmlns:p14="http://schemas.microsoft.com/office/powerpoint/2010/main" val="2316263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7EE9E929-4A0F-4070-93A0-D41EEBABD4C8}" type="datetimeFigureOut">
              <a:rPr lang="en-ZA" smtClean="0"/>
              <a:t>2018/08/08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3186427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7EE9E929-4A0F-4070-93A0-D41EEBABD4C8}" type="datetimeFigureOut">
              <a:rPr lang="en-ZA" smtClean="0"/>
              <a:t>2018/08/08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854640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7EE9E929-4A0F-4070-93A0-D41EEBABD4C8}" type="datetimeFigureOut">
              <a:rPr lang="en-ZA" smtClean="0"/>
              <a:t>2018/08/08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1911951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7EE9E929-4A0F-4070-93A0-D41EEBABD4C8}" type="datetimeFigureOut">
              <a:rPr lang="en-ZA" smtClean="0"/>
              <a:t>2018/08/08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3730475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9E929-4A0F-4070-93A0-D41EEBABD4C8}" type="datetimeFigureOut">
              <a:rPr lang="en-ZA" smtClean="0"/>
              <a:t>2018/08/08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10154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7EE9E929-4A0F-4070-93A0-D41EEBABD4C8}" type="datetimeFigureOut">
              <a:rPr lang="en-ZA" smtClean="0"/>
              <a:t>2018/08/08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109038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7EE9E929-4A0F-4070-93A0-D41EEBABD4C8}" type="datetimeFigureOut">
              <a:rPr lang="en-ZA" smtClean="0"/>
              <a:t>2018/08/08</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2173281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7EE9E929-4A0F-4070-93A0-D41EEBABD4C8}" type="datetimeFigureOut">
              <a:rPr lang="en-ZA" smtClean="0"/>
              <a:t>2018/08/08</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3441596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E9E929-4A0F-4070-93A0-D41EEBABD4C8}" type="datetimeFigureOut">
              <a:rPr lang="en-ZA" smtClean="0"/>
              <a:t>2018/08/08</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361649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E9E929-4A0F-4070-93A0-D41EEBABD4C8}" type="datetimeFigureOut">
              <a:rPr lang="en-ZA" smtClean="0"/>
              <a:t>2018/08/08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250929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E9E929-4A0F-4070-93A0-D41EEBABD4C8}" type="datetimeFigureOut">
              <a:rPr lang="en-ZA" smtClean="0"/>
              <a:t>2018/08/08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FDDCB27-9A96-483F-8495-ACB1BA150DF1}" type="slidenum">
              <a:rPr lang="en-ZA" smtClean="0"/>
              <a:t>‹#›</a:t>
            </a:fld>
            <a:endParaRPr lang="en-ZA"/>
          </a:p>
        </p:txBody>
      </p:sp>
    </p:spTree>
    <p:extLst>
      <p:ext uri="{BB962C8B-B14F-4D97-AF65-F5344CB8AC3E}">
        <p14:creationId xmlns:p14="http://schemas.microsoft.com/office/powerpoint/2010/main" val="2713966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9E929-4A0F-4070-93A0-D41EEBABD4C8}" type="datetimeFigureOut">
              <a:rPr lang="en-ZA" smtClean="0"/>
              <a:t>2018/08/08</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DDCB27-9A96-483F-8495-ACB1BA150DF1}" type="slidenum">
              <a:rPr lang="en-ZA" smtClean="0"/>
              <a:t>‹#›</a:t>
            </a:fld>
            <a:endParaRPr lang="en-ZA"/>
          </a:p>
        </p:txBody>
      </p:sp>
    </p:spTree>
    <p:extLst>
      <p:ext uri="{BB962C8B-B14F-4D97-AF65-F5344CB8AC3E}">
        <p14:creationId xmlns:p14="http://schemas.microsoft.com/office/powerpoint/2010/main" val="989617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ithub/gitignor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aulboone/ticgi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exercises.fracz.co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git-scm.com/book/en/v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mailto:johndoe@example.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git logo">
            <a:extLst>
              <a:ext uri="{FF2B5EF4-FFF2-40B4-BE49-F238E27FC236}">
                <a16:creationId xmlns:a16="http://schemas.microsoft.com/office/drawing/2014/main" id="{AE560C3B-D906-4495-8743-DBD179AEA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 y="618688"/>
            <a:ext cx="11986837" cy="500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0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EEBBC-E7BF-40A8-9761-BFD7A5776006}"/>
              </a:ext>
            </a:extLst>
          </p:cNvPr>
          <p:cNvSpPr>
            <a:spLocks noGrp="1"/>
          </p:cNvSpPr>
          <p:nvPr>
            <p:ph type="title"/>
          </p:nvPr>
        </p:nvSpPr>
        <p:spPr>
          <a:xfrm>
            <a:off x="838200" y="2766218"/>
            <a:ext cx="10515600" cy="1325563"/>
          </a:xfrm>
        </p:spPr>
        <p:txBody>
          <a:bodyPr/>
          <a:lstStyle/>
          <a:p>
            <a:pPr algn="ctr"/>
            <a:r>
              <a:rPr lang="en-ZA" dirty="0"/>
              <a:t>…</a:t>
            </a:r>
          </a:p>
        </p:txBody>
      </p:sp>
    </p:spTree>
    <p:extLst>
      <p:ext uri="{BB962C8B-B14F-4D97-AF65-F5344CB8AC3E}">
        <p14:creationId xmlns:p14="http://schemas.microsoft.com/office/powerpoint/2010/main" val="3730476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mage result for git getting serious meme">
            <a:extLst>
              <a:ext uri="{FF2B5EF4-FFF2-40B4-BE49-F238E27FC236}">
                <a16:creationId xmlns:a16="http://schemas.microsoft.com/office/drawing/2014/main" id="{823788D4-89C0-4553-9349-0647CDA0F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423" y="116541"/>
            <a:ext cx="9359153" cy="6031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286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Git File Lifecycle</a:t>
            </a:r>
          </a:p>
        </p:txBody>
      </p:sp>
      <p:pic>
        <p:nvPicPr>
          <p:cNvPr id="3074" name="Picture 2" descr="The lifecycle of the status of your files.">
            <a:extLst>
              <a:ext uri="{FF2B5EF4-FFF2-40B4-BE49-F238E27FC236}">
                <a16:creationId xmlns:a16="http://schemas.microsoft.com/office/drawing/2014/main" id="{8C726678-AEF1-478F-A75B-A301AFABD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73" y="1489822"/>
            <a:ext cx="10515599" cy="433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327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11003333" cy="523220"/>
          </a:xfrm>
          <a:prstGeom prst="rect">
            <a:avLst/>
          </a:prstGeom>
          <a:noFill/>
        </p:spPr>
        <p:txBody>
          <a:bodyPr wrap="none" rtlCol="0">
            <a:spAutoFit/>
          </a:bodyPr>
          <a:lstStyle/>
          <a:p>
            <a:r>
              <a:rPr lang="en-ZA" sz="2800" dirty="0">
                <a:latin typeface="AvantGarde Bk BT" panose="020B0402020202020204" pitchFamily="34" charset="0"/>
              </a:rPr>
              <a:t>A proper .</a:t>
            </a:r>
            <a:r>
              <a:rPr lang="en-ZA" sz="2800" dirty="0" err="1">
                <a:latin typeface="AvantGarde Bk BT" panose="020B0402020202020204" pitchFamily="34" charset="0"/>
              </a:rPr>
              <a:t>gitignore</a:t>
            </a:r>
            <a:r>
              <a:rPr lang="en-ZA" sz="2800" dirty="0">
                <a:latin typeface="AvantGarde Bk BT" panose="020B0402020202020204" pitchFamily="34" charset="0"/>
              </a:rPr>
              <a:t> file will save you a lot of headaches in the future</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Let’s talk about </a:t>
            </a:r>
            <a:r>
              <a:rPr lang="en-GB" sz="6000" b="1" dirty="0" err="1">
                <a:latin typeface="Bebas Neue" panose="020B0606020202050201" pitchFamily="34" charset="0"/>
              </a:rPr>
              <a:t>gitignore</a:t>
            </a:r>
            <a:endParaRPr lang="en-GB" sz="6000" b="1" dirty="0">
              <a:latin typeface="Bebas Neue" panose="020B0606020202050201" pitchFamily="34" charset="0"/>
            </a:endParaRP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27809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Usually, there are certain files inside of a project directory that you do not want to be included.</a:t>
            </a:r>
          </a:p>
          <a:p>
            <a:pPr marL="1200150" lvl="2" indent="-285750">
              <a:buFont typeface="Arial" panose="020B0604020202020204" pitchFamily="34" charset="0"/>
              <a:buChar char="•"/>
            </a:pPr>
            <a:r>
              <a:rPr lang="en-US" sz="1700" b="1" dirty="0">
                <a:latin typeface="AvantGarde Bk BT" panose="020B0402020202020204" pitchFamily="34" charset="0"/>
              </a:rPr>
              <a:t>These are usually the auto-generated files like the binaries when you build your project, folders containing external dependencies (like node modules or </a:t>
            </a:r>
            <a:r>
              <a:rPr lang="en-US" sz="1700" b="1" dirty="0" err="1">
                <a:latin typeface="AvantGarde Bk BT" panose="020B0402020202020204" pitchFamily="34" charset="0"/>
              </a:rPr>
              <a:t>nuget</a:t>
            </a:r>
            <a:r>
              <a:rPr lang="en-US" sz="1700" b="1" dirty="0">
                <a:latin typeface="AvantGarde Bk BT" panose="020B0402020202020204" pitchFamily="34" charset="0"/>
              </a:rPr>
              <a:t>), log files or anything else that you don’t actually need to work on your project.</a:t>
            </a:r>
          </a:p>
          <a:p>
            <a:pPr marL="1200150" lvl="2" indent="-285750">
              <a:buFont typeface="Arial" panose="020B0604020202020204" pitchFamily="34" charset="0"/>
              <a:buChar char="•"/>
            </a:pPr>
            <a:r>
              <a:rPr lang="en-US" sz="1700" b="1" dirty="0">
                <a:latin typeface="AvantGarde Bk BT" panose="020B0402020202020204" pitchFamily="34" charset="0"/>
              </a:rPr>
              <a:t>These kinds of files are unnecessary to keep in source control, and if there, they make merging more difficult and bloat the size of your git repository. </a:t>
            </a:r>
          </a:p>
          <a:p>
            <a:pPr marL="1200150" lvl="2" indent="-285750">
              <a:buFont typeface="Arial" panose="020B0604020202020204" pitchFamily="34" charset="0"/>
              <a:buChar char="•"/>
            </a:pPr>
            <a:r>
              <a:rPr lang="en-US" sz="1700" b="1" dirty="0">
                <a:latin typeface="AvantGarde Bk BT" panose="020B0402020202020204" pitchFamily="34" charset="0"/>
              </a:rPr>
              <a:t>To achieve this goal, we create a .</a:t>
            </a:r>
            <a:r>
              <a:rPr lang="en-US" sz="1700" b="1" dirty="0" err="1">
                <a:latin typeface="AvantGarde Bk BT" panose="020B0402020202020204" pitchFamily="34" charset="0"/>
              </a:rPr>
              <a:t>gitignore</a:t>
            </a:r>
            <a:r>
              <a:rPr lang="en-US" sz="1700" b="1" dirty="0">
                <a:latin typeface="AvantGarde Bk BT" panose="020B0402020202020204" pitchFamily="34" charset="0"/>
              </a:rPr>
              <a:t> file.</a:t>
            </a:r>
          </a:p>
          <a:p>
            <a:pPr marL="1200150" lvl="2" indent="-285750">
              <a:buFont typeface="Arial" panose="020B0604020202020204" pitchFamily="34" charset="0"/>
              <a:buChar char="•"/>
            </a:pPr>
            <a:r>
              <a:rPr lang="en-US" sz="1700" b="1" dirty="0">
                <a:latin typeface="AvantGarde Bk BT" panose="020B0402020202020204" pitchFamily="34" charset="0"/>
              </a:rPr>
              <a:t>The .</a:t>
            </a:r>
            <a:r>
              <a:rPr lang="en-US" sz="1700" b="1" dirty="0" err="1">
                <a:latin typeface="AvantGarde Bk BT" panose="020B0402020202020204" pitchFamily="34" charset="0"/>
              </a:rPr>
              <a:t>gitignore</a:t>
            </a:r>
            <a:r>
              <a:rPr lang="en-US" sz="1700" b="1" dirty="0">
                <a:latin typeface="AvantGarde Bk BT" panose="020B0402020202020204" pitchFamily="34" charset="0"/>
              </a:rPr>
              <a:t> file contains patterns which git uses to know which files should be ignored.</a:t>
            </a:r>
          </a:p>
          <a:p>
            <a:pPr marL="1200150" lvl="2" indent="-285750">
              <a:buFont typeface="Arial" panose="020B0604020202020204" pitchFamily="34" charset="0"/>
              <a:buChar char="•"/>
            </a:pPr>
            <a:r>
              <a:rPr lang="en-US" sz="1700" b="1" dirty="0" err="1">
                <a:latin typeface="AvantGarde Bk BT" panose="020B0402020202020204" pitchFamily="34" charset="0"/>
              </a:rPr>
              <a:t>Gitignores</a:t>
            </a:r>
            <a:r>
              <a:rPr lang="en-US" sz="1700" b="1" dirty="0">
                <a:latin typeface="AvantGarde Bk BT" panose="020B0402020202020204" pitchFamily="34" charset="0"/>
              </a:rPr>
              <a:t> apply recursively to any subdirectories, but you can also have separate </a:t>
            </a:r>
            <a:r>
              <a:rPr lang="en-US" sz="1700" b="1" dirty="0" err="1">
                <a:latin typeface="AvantGarde Bk BT" panose="020B0402020202020204" pitchFamily="34" charset="0"/>
              </a:rPr>
              <a:t>gitignore</a:t>
            </a:r>
            <a:r>
              <a:rPr lang="en-US" sz="1700" b="1" dirty="0">
                <a:latin typeface="AvantGarde Bk BT" panose="020B0402020202020204" pitchFamily="34" charset="0"/>
              </a:rPr>
              <a:t> files for separate subdirectories.</a:t>
            </a:r>
          </a:p>
          <a:p>
            <a:pPr marL="1200150" lvl="2" indent="-285750">
              <a:buFont typeface="Arial" panose="020B0604020202020204" pitchFamily="34" charset="0"/>
              <a:buChar char="•"/>
            </a:pPr>
            <a:r>
              <a:rPr lang="en-US" sz="1700" b="1" dirty="0">
                <a:latin typeface="AvantGarde Bk BT" panose="020B0402020202020204" pitchFamily="34" charset="0"/>
              </a:rPr>
              <a:t>You could make your own </a:t>
            </a:r>
            <a:r>
              <a:rPr lang="en-US" sz="1700" b="1" dirty="0" err="1">
                <a:latin typeface="AvantGarde Bk BT" panose="020B0402020202020204" pitchFamily="34" charset="0"/>
              </a:rPr>
              <a:t>gitignore</a:t>
            </a:r>
            <a:r>
              <a:rPr lang="en-US" sz="1700" b="1" dirty="0">
                <a:latin typeface="AvantGarde Bk BT" panose="020B0402020202020204" pitchFamily="34" charset="0"/>
              </a:rPr>
              <a:t> file for whichever IDE/Language you are using and probably miss something, or you could thank the nice people at GitHub for doing it for you:</a:t>
            </a:r>
          </a:p>
          <a:p>
            <a:pPr marL="1657350" lvl="3" indent="-285750">
              <a:buFont typeface="Arial" panose="020B0604020202020204" pitchFamily="34" charset="0"/>
              <a:buChar char="•"/>
            </a:pPr>
            <a:r>
              <a:rPr lang="en-US" sz="1700" b="1" dirty="0">
                <a:latin typeface="AvantGarde Bk BT" panose="020B0402020202020204" pitchFamily="34" charset="0"/>
                <a:hlinkClick r:id="rId3"/>
              </a:rPr>
              <a:t>https://github.com/github/gitignore</a:t>
            </a:r>
            <a:r>
              <a:rPr lang="en-US" sz="1700" b="1" dirty="0">
                <a:latin typeface="AvantGarde Bk BT" panose="020B0402020202020204" pitchFamily="34" charset="0"/>
              </a:rPr>
              <a:t> maintains a list of </a:t>
            </a:r>
            <a:r>
              <a:rPr lang="en-US" sz="1700" b="1" dirty="0" err="1">
                <a:latin typeface="AvantGarde Bk BT" panose="020B0402020202020204" pitchFamily="34" charset="0"/>
              </a:rPr>
              <a:t>gitignore</a:t>
            </a:r>
            <a:r>
              <a:rPr lang="en-US" sz="1700" b="1" dirty="0">
                <a:latin typeface="AvantGarde Bk BT" panose="020B0402020202020204" pitchFamily="34" charset="0"/>
              </a:rPr>
              <a:t> templates for various languages and IDEs. In most cases these will satisfy your needs perfectly.</a:t>
            </a:r>
          </a:p>
          <a:p>
            <a:pPr marL="1657350" lvl="3" indent="-285750">
              <a:buFont typeface="Arial" panose="020B0604020202020204" pitchFamily="34" charset="0"/>
              <a:buChar char="•"/>
            </a:pPr>
            <a:r>
              <a:rPr lang="en-US" sz="1700" b="1" dirty="0">
                <a:latin typeface="AvantGarde Bk BT" panose="020B0402020202020204" pitchFamily="34" charset="0"/>
              </a:rPr>
              <a:t>Just get the one you need, make a .</a:t>
            </a:r>
            <a:r>
              <a:rPr lang="en-US" sz="1700" b="1" dirty="0" err="1">
                <a:latin typeface="AvantGarde Bk BT" panose="020B0402020202020204" pitchFamily="34" charset="0"/>
              </a:rPr>
              <a:t>gitignore</a:t>
            </a:r>
            <a:r>
              <a:rPr lang="en-US" sz="1700" b="1" dirty="0">
                <a:latin typeface="AvantGarde Bk BT" panose="020B0402020202020204" pitchFamily="34" charset="0"/>
              </a:rPr>
              <a:t> file in your working directory and paste the contents into it.</a:t>
            </a:r>
          </a:p>
        </p:txBody>
      </p:sp>
    </p:spTree>
    <p:extLst>
      <p:ext uri="{BB962C8B-B14F-4D97-AF65-F5344CB8AC3E}">
        <p14:creationId xmlns:p14="http://schemas.microsoft.com/office/powerpoint/2010/main" val="356140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6309997" cy="523220"/>
          </a:xfrm>
          <a:prstGeom prst="rect">
            <a:avLst/>
          </a:prstGeom>
          <a:noFill/>
        </p:spPr>
        <p:txBody>
          <a:bodyPr wrap="none" rtlCol="0">
            <a:spAutoFit/>
          </a:bodyPr>
          <a:lstStyle/>
          <a:p>
            <a:r>
              <a:rPr lang="en-ZA" sz="2800" dirty="0">
                <a:latin typeface="AvantGarde Bk BT" panose="020B0402020202020204" pitchFamily="34" charset="0"/>
              </a:rPr>
              <a:t>How to make it and what it looks like…</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err="1">
                <a:latin typeface="Bebas Neue" panose="020B0606020202050201" pitchFamily="34" charset="0"/>
              </a:rPr>
              <a:t>Gitignore</a:t>
            </a:r>
            <a:r>
              <a:rPr lang="en-GB" sz="6000" b="1" dirty="0">
                <a:latin typeface="Bebas Neue" panose="020B0606020202050201" pitchFamily="34" charset="0"/>
              </a:rPr>
              <a:t> Continued</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323165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How to create the file</a:t>
            </a:r>
          </a:p>
          <a:p>
            <a:pPr marL="1657350" lvl="3" indent="-285750">
              <a:buFont typeface="Arial" panose="020B0604020202020204" pitchFamily="34" charset="0"/>
              <a:buChar char="•"/>
            </a:pPr>
            <a:r>
              <a:rPr lang="en-US" sz="1700" b="1" dirty="0">
                <a:latin typeface="AvantGarde Bk BT" panose="020B0402020202020204" pitchFamily="34" charset="0"/>
              </a:rPr>
              <a:t>In git bash, do this command: touch .</a:t>
            </a:r>
            <a:r>
              <a:rPr lang="en-US" sz="1700" b="1" dirty="0" err="1">
                <a:latin typeface="AvantGarde Bk BT" panose="020B0402020202020204" pitchFamily="34" charset="0"/>
              </a:rPr>
              <a:t>gitignore</a:t>
            </a:r>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Common patterns</a:t>
            </a:r>
          </a:p>
          <a:p>
            <a:pPr marL="1657350" lvl="3" indent="-285750">
              <a:buFont typeface="Arial" panose="020B0604020202020204" pitchFamily="34" charset="0"/>
              <a:buChar char="•"/>
            </a:pPr>
            <a:r>
              <a:rPr lang="en-US" sz="1700" b="1" dirty="0">
                <a:latin typeface="AvantGarde Bk BT" panose="020B0402020202020204" pitchFamily="34" charset="0"/>
              </a:rPr>
              <a:t>Excluding all files with a certain extension:</a:t>
            </a:r>
          </a:p>
          <a:p>
            <a:pPr marL="2114550" lvl="4" indent="-285750">
              <a:buFont typeface="Arial" panose="020B0604020202020204" pitchFamily="34" charset="0"/>
              <a:buChar char="•"/>
            </a:pPr>
            <a:r>
              <a:rPr lang="en-US" sz="1700" b="1" dirty="0">
                <a:latin typeface="AvantGarde Bk BT" panose="020B0402020202020204" pitchFamily="34" charset="0"/>
              </a:rPr>
              <a:t>*.exe</a:t>
            </a:r>
          </a:p>
          <a:p>
            <a:pPr marL="2114550" lvl="4" indent="-285750">
              <a:buFont typeface="Arial" panose="020B0604020202020204" pitchFamily="34" charset="0"/>
              <a:buChar char="•"/>
            </a:pPr>
            <a:r>
              <a:rPr lang="en-US" sz="1700" b="1" dirty="0">
                <a:latin typeface="AvantGarde Bk BT" panose="020B0402020202020204" pitchFamily="34" charset="0"/>
              </a:rPr>
              <a:t>*.bin</a:t>
            </a:r>
          </a:p>
          <a:p>
            <a:pPr marL="2114550" lvl="4" indent="-285750">
              <a:buFont typeface="Arial" panose="020B0604020202020204" pitchFamily="34" charset="0"/>
              <a:buChar char="•"/>
            </a:pPr>
            <a:r>
              <a:rPr lang="en-US" sz="1700" b="1" dirty="0">
                <a:latin typeface="AvantGarde Bk BT" panose="020B0402020202020204" pitchFamily="34" charset="0"/>
              </a:rPr>
              <a:t>*.</a:t>
            </a:r>
            <a:r>
              <a:rPr lang="en-US" sz="1700" b="1" dirty="0" err="1">
                <a:latin typeface="AvantGarde Bk BT" panose="020B0402020202020204" pitchFamily="34" charset="0"/>
              </a:rPr>
              <a:t>dll</a:t>
            </a:r>
            <a:endParaRPr lang="en-US" sz="1700" b="1" dirty="0">
              <a:latin typeface="AvantGarde Bk BT" panose="020B0402020202020204" pitchFamily="34" charset="0"/>
            </a:endParaRPr>
          </a:p>
          <a:p>
            <a:pPr marL="2114550" lvl="4" indent="-285750">
              <a:buFont typeface="Arial" panose="020B0604020202020204" pitchFamily="34" charset="0"/>
              <a:buChar char="•"/>
            </a:pPr>
            <a:r>
              <a:rPr lang="en-US" sz="1700" b="1" dirty="0">
                <a:latin typeface="AvantGarde Bk BT" panose="020B0402020202020204" pitchFamily="34" charset="0"/>
              </a:rPr>
              <a:t>Etc..</a:t>
            </a:r>
          </a:p>
          <a:p>
            <a:pPr marL="1657350" lvl="3" indent="-285750">
              <a:buFont typeface="Arial" panose="020B0604020202020204" pitchFamily="34" charset="0"/>
              <a:buChar char="•"/>
            </a:pPr>
            <a:r>
              <a:rPr lang="en-US" sz="1700" b="1" dirty="0">
                <a:latin typeface="AvantGarde Bk BT" panose="020B0402020202020204" pitchFamily="34" charset="0"/>
              </a:rPr>
              <a:t>Excluding all files in a certain folder: </a:t>
            </a:r>
          </a:p>
          <a:p>
            <a:pPr marL="2114550" lvl="4" indent="-285750">
              <a:buFont typeface="Arial" panose="020B0604020202020204" pitchFamily="34" charset="0"/>
              <a:buChar char="•"/>
            </a:pPr>
            <a:r>
              <a:rPr lang="en-US" sz="1700" b="1" dirty="0" err="1">
                <a:latin typeface="AvantGarde Bk BT" panose="020B0402020202020204" pitchFamily="34" charset="0"/>
              </a:rPr>
              <a:t>foldername</a:t>
            </a:r>
            <a:r>
              <a:rPr lang="en-US" sz="1700" b="1" dirty="0">
                <a:latin typeface="AvantGarde Bk BT" panose="020B0402020202020204" pitchFamily="34" charset="0"/>
              </a:rPr>
              <a:t>/</a:t>
            </a: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3096846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3209-1541-4871-9529-4CB6D4F083AB}"/>
              </a:ext>
            </a:extLst>
          </p:cNvPr>
          <p:cNvSpPr>
            <a:spLocks noGrp="1"/>
          </p:cNvSpPr>
          <p:nvPr>
            <p:ph type="title"/>
          </p:nvPr>
        </p:nvSpPr>
        <p:spPr>
          <a:xfrm>
            <a:off x="838200" y="2766218"/>
            <a:ext cx="10515600" cy="1325563"/>
          </a:xfrm>
        </p:spPr>
        <p:txBody>
          <a:bodyPr/>
          <a:lstStyle/>
          <a:p>
            <a:pPr algn="ctr"/>
            <a:r>
              <a:rPr lang="en-ZA" dirty="0"/>
              <a:t>…</a:t>
            </a:r>
          </a:p>
        </p:txBody>
      </p:sp>
    </p:spTree>
    <p:extLst>
      <p:ext uri="{BB962C8B-B14F-4D97-AF65-F5344CB8AC3E}">
        <p14:creationId xmlns:p14="http://schemas.microsoft.com/office/powerpoint/2010/main" val="157255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4796506" cy="523220"/>
          </a:xfrm>
          <a:prstGeom prst="rect">
            <a:avLst/>
          </a:prstGeom>
          <a:noFill/>
        </p:spPr>
        <p:txBody>
          <a:bodyPr wrap="none" rtlCol="0">
            <a:spAutoFit/>
          </a:bodyPr>
          <a:lstStyle/>
          <a:p>
            <a:r>
              <a:rPr lang="en-ZA" sz="2800" dirty="0">
                <a:latin typeface="AvantGarde Bk BT" panose="020B0402020202020204" pitchFamily="34" charset="0"/>
              </a:rPr>
              <a:t>You’ll be doing this stuff a lot </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Saving changes to the repository</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53970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git status</a:t>
            </a:r>
          </a:p>
          <a:p>
            <a:pPr marL="1657350" lvl="3" indent="-285750">
              <a:buFont typeface="Arial" panose="020B0604020202020204" pitchFamily="34" charset="0"/>
              <a:buChar char="•"/>
            </a:pPr>
            <a:r>
              <a:rPr lang="en-US" sz="1700" b="1" dirty="0">
                <a:latin typeface="AvantGarde Bk BT" panose="020B0402020202020204" pitchFamily="34" charset="0"/>
              </a:rPr>
              <a:t>This command shows you the current status of your files. </a:t>
            </a:r>
          </a:p>
          <a:p>
            <a:pPr marL="1657350" lvl="3" indent="-285750">
              <a:buFont typeface="Arial" panose="020B0604020202020204" pitchFamily="34" charset="0"/>
              <a:buChar char="•"/>
            </a:pPr>
            <a:r>
              <a:rPr lang="en-US" sz="1700" b="1" dirty="0">
                <a:latin typeface="AvantGarde Bk BT" panose="020B0402020202020204" pitchFamily="34" charset="0"/>
              </a:rPr>
              <a:t>“nothing to commit, working directory clean”: This means that all of your tracked files are unmodified and there are no untracked files.</a:t>
            </a:r>
          </a:p>
          <a:p>
            <a:pPr marL="1657350" lvl="3" indent="-285750">
              <a:buFont typeface="Arial" panose="020B0604020202020204" pitchFamily="34" charset="0"/>
              <a:buChar char="•"/>
            </a:pPr>
            <a:r>
              <a:rPr lang="en-US" sz="1700" b="1" dirty="0">
                <a:latin typeface="AvantGarde Bk BT" panose="020B0402020202020204" pitchFamily="34" charset="0"/>
              </a:rPr>
              <a:t>If you do have changes or added new files, they will show up when you run git status.</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add &lt;file or directory name&gt;</a:t>
            </a:r>
          </a:p>
          <a:p>
            <a:pPr marL="1657350" lvl="3" indent="-285750">
              <a:buFont typeface="Arial" panose="020B0604020202020204" pitchFamily="34" charset="0"/>
              <a:buChar char="•"/>
            </a:pPr>
            <a:r>
              <a:rPr lang="en-US" sz="1700" b="1" dirty="0">
                <a:latin typeface="AvantGarde Bk BT" panose="020B0402020202020204" pitchFamily="34" charset="0"/>
              </a:rPr>
              <a:t>This starts tracking a new file and immediately stages it. If it is an existing file, it stages all of the changes in the file.</a:t>
            </a:r>
          </a:p>
          <a:p>
            <a:pPr marL="1657350" lvl="3" indent="-285750">
              <a:buFont typeface="Arial" panose="020B0604020202020204" pitchFamily="34" charset="0"/>
              <a:buChar char="•"/>
            </a:pPr>
            <a:r>
              <a:rPr lang="en-US" sz="1700" b="1" dirty="0">
                <a:latin typeface="AvantGarde Bk BT" panose="020B0402020202020204" pitchFamily="34" charset="0"/>
              </a:rPr>
              <a:t>You can run git add . to stage and track all of the changes and new files in the directory.</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commit</a:t>
            </a:r>
          </a:p>
          <a:p>
            <a:pPr marL="1657350" lvl="3" indent="-285750">
              <a:buFont typeface="Arial" panose="020B0604020202020204" pitchFamily="34" charset="0"/>
              <a:buChar char="•"/>
            </a:pPr>
            <a:r>
              <a:rPr lang="en-US" sz="1700" b="1" dirty="0">
                <a:latin typeface="AvantGarde Bk BT" panose="020B0402020202020204" pitchFamily="34" charset="0"/>
              </a:rPr>
              <a:t>This will save the files and changes in your staging area as a new snapshot in the repository. </a:t>
            </a:r>
          </a:p>
          <a:p>
            <a:pPr marL="1657350" lvl="3" indent="-285750">
              <a:buFont typeface="Arial" panose="020B0604020202020204" pitchFamily="34" charset="0"/>
              <a:buChar char="•"/>
            </a:pPr>
            <a:r>
              <a:rPr lang="en-US" sz="1700" b="1" dirty="0">
                <a:latin typeface="AvantGarde Bk BT" panose="020B0402020202020204" pitchFamily="34" charset="0"/>
              </a:rPr>
              <a:t>You will be prompted for a commit message using the text editor you specified earlier.</a:t>
            </a:r>
          </a:p>
          <a:p>
            <a:pPr marL="1657350" lvl="3" indent="-285750">
              <a:buFont typeface="Arial" panose="020B0604020202020204" pitchFamily="34" charset="0"/>
              <a:buChar char="•"/>
            </a:pPr>
            <a:r>
              <a:rPr lang="en-US" sz="1700" b="1" dirty="0">
                <a:latin typeface="AvantGarde Bk BT" panose="020B0402020202020204" pitchFamily="34" charset="0"/>
              </a:rPr>
              <a:t>If you wish to avoid the editor, you can supply a commit message inline by adding –m. For example: git commit -m “Added some new text”</a:t>
            </a: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938010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git merge meme">
            <a:extLst>
              <a:ext uri="{FF2B5EF4-FFF2-40B4-BE49-F238E27FC236}">
                <a16:creationId xmlns:a16="http://schemas.microsoft.com/office/drawing/2014/main" id="{B96BCE0B-799D-42BC-A1AD-1AF4F0F44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76" y="161365"/>
            <a:ext cx="10300447" cy="586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517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10879901" cy="523220"/>
          </a:xfrm>
          <a:prstGeom prst="rect">
            <a:avLst/>
          </a:prstGeom>
          <a:noFill/>
        </p:spPr>
        <p:txBody>
          <a:bodyPr wrap="none" rtlCol="0">
            <a:spAutoFit/>
          </a:bodyPr>
          <a:lstStyle/>
          <a:p>
            <a:r>
              <a:rPr lang="en-ZA" sz="2800" dirty="0">
                <a:latin typeface="AvantGarde Bk BT" panose="020B0402020202020204" pitchFamily="34" charset="0"/>
              </a:rPr>
              <a:t>Because sometimes git status just doesn’t give </a:t>
            </a:r>
            <a:r>
              <a:rPr lang="en-ZA" sz="2800">
                <a:latin typeface="AvantGarde Bk BT" panose="020B0402020202020204" pitchFamily="34" charset="0"/>
              </a:rPr>
              <a:t>enough information</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GIT DIFF</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01648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git diff</a:t>
            </a:r>
          </a:p>
          <a:p>
            <a:pPr marL="1657350" lvl="3" indent="-285750">
              <a:buFont typeface="Arial" panose="020B0604020202020204" pitchFamily="34" charset="0"/>
              <a:buChar char="•"/>
            </a:pPr>
            <a:r>
              <a:rPr lang="en-US" sz="1700" b="1" dirty="0">
                <a:latin typeface="AvantGarde Bk BT" panose="020B0402020202020204" pitchFamily="34" charset="0"/>
              </a:rPr>
              <a:t>Compares the working directory to your last commit.</a:t>
            </a:r>
          </a:p>
          <a:p>
            <a:pPr marL="1657350" lvl="3" indent="-285750">
              <a:buFont typeface="Arial" panose="020B0604020202020204" pitchFamily="34" charset="0"/>
              <a:buChar char="•"/>
            </a:pPr>
            <a:r>
              <a:rPr lang="en-US" sz="1700" b="1" dirty="0">
                <a:latin typeface="AvantGarde Bk BT" panose="020B0402020202020204" pitchFamily="34" charset="0"/>
              </a:rPr>
              <a:t>This shows you all the </a:t>
            </a:r>
            <a:r>
              <a:rPr lang="en-US" sz="1700" b="1" dirty="0" err="1">
                <a:latin typeface="AvantGarde Bk BT" panose="020B0402020202020204" pitchFamily="34" charset="0"/>
              </a:rPr>
              <a:t>unstaged</a:t>
            </a:r>
            <a:r>
              <a:rPr lang="en-US" sz="1700" b="1" dirty="0">
                <a:latin typeface="AvantGarde Bk BT" panose="020B0402020202020204" pitchFamily="34" charset="0"/>
              </a:rPr>
              <a:t> changes since your last commit.</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diff --staged </a:t>
            </a:r>
          </a:p>
          <a:p>
            <a:pPr marL="1657350" lvl="3" indent="-285750">
              <a:buFont typeface="Arial" panose="020B0604020202020204" pitchFamily="34" charset="0"/>
              <a:buChar char="•"/>
            </a:pPr>
            <a:r>
              <a:rPr lang="en-US" sz="1700" b="1" dirty="0">
                <a:latin typeface="AvantGarde Bk BT" panose="020B0402020202020204" pitchFamily="34" charset="0"/>
              </a:rPr>
              <a:t>Compares the staging area to your last commit.</a:t>
            </a:r>
          </a:p>
          <a:p>
            <a:pPr marL="1657350" lvl="3" indent="-285750">
              <a:buFont typeface="Arial" panose="020B0604020202020204" pitchFamily="34" charset="0"/>
              <a:buChar char="•"/>
            </a:pPr>
            <a:r>
              <a:rPr lang="en-US" sz="1700" b="1" dirty="0">
                <a:latin typeface="AvantGarde Bk BT" panose="020B0402020202020204" pitchFamily="34" charset="0"/>
              </a:rPr>
              <a:t>This will show you all of the staged changes since your last commit.</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a:t>
            </a:r>
            <a:r>
              <a:rPr lang="en-US" sz="1700" b="1" dirty="0" err="1">
                <a:latin typeface="AvantGarde Bk BT" panose="020B0402020202020204" pitchFamily="34" charset="0"/>
              </a:rPr>
              <a:t>difftool</a:t>
            </a:r>
            <a:endParaRPr lang="en-US" sz="1700" b="1" dirty="0">
              <a:latin typeface="AvantGarde Bk BT" panose="020B0402020202020204" pitchFamily="34" charset="0"/>
            </a:endParaRPr>
          </a:p>
          <a:p>
            <a:pPr marL="1657350" lvl="3" indent="-285750">
              <a:buFont typeface="Arial" panose="020B0604020202020204" pitchFamily="34" charset="0"/>
              <a:buChar char="•"/>
            </a:pPr>
            <a:r>
              <a:rPr lang="en-US" sz="1700" b="1" dirty="0">
                <a:latin typeface="AvantGarde Bk BT" panose="020B0402020202020204" pitchFamily="34" charset="0"/>
              </a:rPr>
              <a:t>This does the same job as git diff, but opens the result in a </a:t>
            </a:r>
            <a:r>
              <a:rPr lang="en-US" sz="1700" b="1" dirty="0" err="1">
                <a:latin typeface="AvantGarde Bk BT" panose="020B0402020202020204" pitchFamily="34" charset="0"/>
              </a:rPr>
              <a:t>difftool</a:t>
            </a:r>
            <a:r>
              <a:rPr lang="en-US" sz="1700" b="1" dirty="0">
                <a:latin typeface="AvantGarde Bk BT" panose="020B0402020202020204" pitchFamily="34" charset="0"/>
              </a:rPr>
              <a:t>, which is a 3</a:t>
            </a:r>
            <a:r>
              <a:rPr lang="en-US" sz="1700" b="1" baseline="30000" dirty="0">
                <a:latin typeface="AvantGarde Bk BT" panose="020B0402020202020204" pitchFamily="34" charset="0"/>
              </a:rPr>
              <a:t>rd</a:t>
            </a:r>
            <a:r>
              <a:rPr lang="en-US" sz="1700" b="1" dirty="0">
                <a:latin typeface="AvantGarde Bk BT" panose="020B0402020202020204" pitchFamily="34" charset="0"/>
              </a:rPr>
              <a:t> party piece of software used to visualize git diff output.</a:t>
            </a:r>
          </a:p>
          <a:p>
            <a:pPr marL="1657350" lvl="3" indent="-285750">
              <a:buFont typeface="Arial" panose="020B0604020202020204" pitchFamily="34" charset="0"/>
              <a:buChar char="•"/>
            </a:pPr>
            <a:r>
              <a:rPr lang="en-US" sz="1700" b="1" dirty="0">
                <a:latin typeface="AvantGarde Bk BT" panose="020B0402020202020204" pitchFamily="34" charset="0"/>
              </a:rPr>
              <a:t>The software used can be set with “git config –global </a:t>
            </a:r>
            <a:r>
              <a:rPr lang="en-US" sz="1700" b="1" dirty="0" err="1">
                <a:latin typeface="AvantGarde Bk BT" panose="020B0402020202020204" pitchFamily="34" charset="0"/>
              </a:rPr>
              <a:t>diff.tool</a:t>
            </a:r>
            <a:r>
              <a:rPr lang="en-US" sz="1700" b="1" dirty="0">
                <a:latin typeface="AvantGarde Bk BT" panose="020B0402020202020204" pitchFamily="34" charset="0"/>
              </a:rPr>
              <a:t> &lt;</a:t>
            </a:r>
            <a:r>
              <a:rPr lang="en-US" sz="1700" b="1" dirty="0" err="1">
                <a:latin typeface="AvantGarde Bk BT" panose="020B0402020202020204" pitchFamily="34" charset="0"/>
              </a:rPr>
              <a:t>difftool</a:t>
            </a:r>
            <a:r>
              <a:rPr lang="en-US" sz="1700" b="1" dirty="0">
                <a:latin typeface="AvantGarde Bk BT" panose="020B0402020202020204" pitchFamily="34" charset="0"/>
              </a:rPr>
              <a:t> name&gt;”</a:t>
            </a:r>
          </a:p>
          <a:p>
            <a:pPr marL="1657350" lvl="3" indent="-285750">
              <a:buFont typeface="Arial" panose="020B0604020202020204" pitchFamily="34" charset="0"/>
              <a:buChar char="•"/>
            </a:pPr>
            <a:r>
              <a:rPr lang="en-US" sz="1700" b="1" dirty="0">
                <a:latin typeface="AvantGarde Bk BT" panose="020B0402020202020204" pitchFamily="34" charset="0"/>
              </a:rPr>
              <a:t>“git </a:t>
            </a:r>
            <a:r>
              <a:rPr lang="en-US" sz="1700" b="1" dirty="0" err="1">
                <a:latin typeface="AvantGarde Bk BT" panose="020B0402020202020204" pitchFamily="34" charset="0"/>
              </a:rPr>
              <a:t>difftool</a:t>
            </a:r>
            <a:r>
              <a:rPr lang="en-US" sz="1700" b="1" dirty="0">
                <a:latin typeface="AvantGarde Bk BT" panose="020B0402020202020204" pitchFamily="34" charset="0"/>
              </a:rPr>
              <a:t> --tool-help” will give you a list of available </a:t>
            </a:r>
            <a:r>
              <a:rPr lang="en-US" sz="1700" b="1" dirty="0" err="1">
                <a:latin typeface="AvantGarde Bk BT" panose="020B0402020202020204" pitchFamily="34" charset="0"/>
              </a:rPr>
              <a:t>difftools</a:t>
            </a:r>
            <a:r>
              <a:rPr lang="en-US" sz="1700" b="1" dirty="0">
                <a:latin typeface="AvantGarde Bk BT" panose="020B0402020202020204" pitchFamily="34" charset="0"/>
              </a:rPr>
              <a:t> on your system.</a:t>
            </a: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3964067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2376741" cy="523220"/>
          </a:xfrm>
          <a:prstGeom prst="rect">
            <a:avLst/>
          </a:prstGeom>
          <a:noFill/>
        </p:spPr>
        <p:txBody>
          <a:bodyPr wrap="none" rtlCol="0">
            <a:spAutoFit/>
          </a:bodyPr>
          <a:lstStyle/>
          <a:p>
            <a:r>
              <a:rPr lang="en-ZA" sz="2800" dirty="0">
                <a:latin typeface="AvantGarde Bk BT" panose="020B0402020202020204" pitchFamily="34" charset="0"/>
              </a:rPr>
              <a:t>History time…</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GIT LOG</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270843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git log</a:t>
            </a:r>
          </a:p>
          <a:p>
            <a:pPr marL="1657350" lvl="3" indent="-285750">
              <a:buFont typeface="Arial" panose="020B0604020202020204" pitchFamily="34" charset="0"/>
              <a:buChar char="•"/>
            </a:pPr>
            <a:r>
              <a:rPr lang="en-US" sz="1700" b="1" dirty="0">
                <a:latin typeface="AvantGarde Bk BT" panose="020B0402020202020204" pitchFamily="34" charset="0"/>
              </a:rPr>
              <a:t>Shows you the commit history of your repository in reverse chronological order</a:t>
            </a:r>
          </a:p>
          <a:p>
            <a:pPr marL="1657350" lvl="3" indent="-285750">
              <a:buFont typeface="Arial" panose="020B0604020202020204" pitchFamily="34" charset="0"/>
              <a:buChar char="•"/>
            </a:pPr>
            <a:r>
              <a:rPr lang="en-US" sz="1700" b="1" dirty="0">
                <a:latin typeface="AvantGarde Bk BT" panose="020B0402020202020204" pitchFamily="34" charset="0"/>
              </a:rPr>
              <a:t>You can add a dash with a number to limit the amount of commits shown, for example “git log -5” will only show you the last 5 commits.</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log -p</a:t>
            </a:r>
          </a:p>
          <a:p>
            <a:pPr marL="1657350" lvl="3" indent="-285750">
              <a:buFont typeface="Arial" panose="020B0604020202020204" pitchFamily="34" charset="0"/>
              <a:buChar char="•"/>
            </a:pPr>
            <a:r>
              <a:rPr lang="en-US" sz="1700" b="1" dirty="0">
                <a:latin typeface="AvantGarde Bk BT" panose="020B0402020202020204" pitchFamily="34" charset="0"/>
              </a:rPr>
              <a:t>This will show you the commit log, and include the changes that were introduced in each commit (each result will look like the output from git diff)</a:t>
            </a: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158832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3475" y="1782399"/>
            <a:ext cx="3946530" cy="523220"/>
          </a:xfrm>
          <a:prstGeom prst="rect">
            <a:avLst/>
          </a:prstGeom>
          <a:noFill/>
        </p:spPr>
        <p:txBody>
          <a:bodyPr wrap="none" rtlCol="0">
            <a:spAutoFit/>
          </a:bodyPr>
          <a:lstStyle/>
          <a:p>
            <a:r>
              <a:rPr lang="en-ZA" sz="2800" dirty="0">
                <a:latin typeface="AvantGarde Bk BT" panose="020B0402020202020204" pitchFamily="34" charset="0"/>
              </a:rPr>
              <a:t>What is Version Control?</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version control</a:t>
            </a:r>
          </a:p>
        </p:txBody>
      </p:sp>
      <p:sp>
        <p:nvSpPr>
          <p:cNvPr id="10" name="TextBox 9"/>
          <p:cNvSpPr txBox="1"/>
          <p:nvPr/>
        </p:nvSpPr>
        <p:spPr>
          <a:xfrm>
            <a:off x="573474" y="3961902"/>
            <a:ext cx="5614037" cy="523220"/>
          </a:xfrm>
          <a:prstGeom prst="rect">
            <a:avLst/>
          </a:prstGeom>
          <a:noFill/>
        </p:spPr>
        <p:txBody>
          <a:bodyPr wrap="none" rtlCol="0">
            <a:spAutoFit/>
          </a:bodyPr>
          <a:lstStyle/>
          <a:p>
            <a:r>
              <a:rPr lang="en-ZA" sz="2800" dirty="0">
                <a:latin typeface="AvantGarde Bk BT" panose="020B0402020202020204" pitchFamily="34" charset="0"/>
              </a:rPr>
              <a:t>Why do you need version control?</a:t>
            </a:r>
            <a:endParaRPr lang="en-ZA" sz="2800" dirty="0">
              <a:solidFill>
                <a:srgbClr val="DB3237"/>
              </a:solidFill>
              <a:latin typeface="Bebas Neue" panose="020B0606020202050201" pitchFamily="34" charset="0"/>
            </a:endParaRPr>
          </a:p>
        </p:txBody>
      </p:sp>
      <p:sp>
        <p:nvSpPr>
          <p:cNvPr id="11" name="TextBox 10"/>
          <p:cNvSpPr txBox="1"/>
          <p:nvPr/>
        </p:nvSpPr>
        <p:spPr>
          <a:xfrm>
            <a:off x="146571" y="2418521"/>
            <a:ext cx="8642866" cy="1400383"/>
          </a:xfrm>
          <a:prstGeom prst="rect">
            <a:avLst/>
          </a:prstGeom>
          <a:noFill/>
        </p:spPr>
        <p:txBody>
          <a:bodyPr wrap="square" rtlCol="0">
            <a:spAutoFit/>
          </a:bodyPr>
          <a:lstStyle/>
          <a:p>
            <a:pPr marL="742950" lvl="1" indent="-285750">
              <a:buFont typeface="Arial" panose="020B0604020202020204" pitchFamily="34" charset="0"/>
              <a:buChar char="•"/>
            </a:pPr>
            <a:r>
              <a:rPr lang="en-US" sz="1700" dirty="0">
                <a:latin typeface="AvantGarde Bk BT" panose="020B0402020202020204" pitchFamily="34" charset="0"/>
              </a:rPr>
              <a:t>A system that records changes to a file or set of files.</a:t>
            </a:r>
          </a:p>
          <a:p>
            <a:pPr marL="742950" lvl="1" indent="-285750">
              <a:buFont typeface="Arial" panose="020B0604020202020204" pitchFamily="34" charset="0"/>
              <a:buChar char="•"/>
            </a:pPr>
            <a:r>
              <a:rPr lang="en-US" sz="1700" dirty="0">
                <a:latin typeface="AvantGarde Bk BT" panose="020B0402020202020204" pitchFamily="34" charset="0"/>
              </a:rPr>
              <a:t>You can do this with any kind of file on a computer, for our purposes we will focus on software source code, which is the primary use case (Source control).</a:t>
            </a:r>
          </a:p>
          <a:p>
            <a:pPr marL="742950" lvl="1" indent="-285750">
              <a:buFont typeface="Arial" panose="020B0604020202020204" pitchFamily="34" charset="0"/>
              <a:buChar char="•"/>
            </a:pPr>
            <a:r>
              <a:rPr lang="en-US" sz="1700" dirty="0">
                <a:latin typeface="AvantGarde Bk BT" panose="020B0402020202020204" pitchFamily="34" charset="0"/>
              </a:rPr>
              <a:t>Keeps a log of changes over time</a:t>
            </a:r>
          </a:p>
          <a:p>
            <a:pPr marL="742950" lvl="1" indent="-285750">
              <a:buFont typeface="Arial" panose="020B0604020202020204" pitchFamily="34" charset="0"/>
              <a:buChar char="•"/>
            </a:pPr>
            <a:r>
              <a:rPr lang="en-US" sz="1700" dirty="0">
                <a:latin typeface="AvantGarde Bk BT" panose="020B0402020202020204" pitchFamily="34" charset="0"/>
              </a:rPr>
              <a:t>You can recall specific versions of the source code at later times.</a:t>
            </a:r>
          </a:p>
        </p:txBody>
      </p:sp>
      <p:sp>
        <p:nvSpPr>
          <p:cNvPr id="12" name="TextBox 11"/>
          <p:cNvSpPr txBox="1"/>
          <p:nvPr/>
        </p:nvSpPr>
        <p:spPr>
          <a:xfrm>
            <a:off x="264395" y="4546677"/>
            <a:ext cx="8525042" cy="1661993"/>
          </a:xfrm>
          <a:prstGeom prst="rect">
            <a:avLst/>
          </a:prstGeom>
          <a:noFill/>
        </p:spPr>
        <p:txBody>
          <a:bodyPr wrap="square" rtlCol="0">
            <a:spAutoFit/>
          </a:bodyPr>
          <a:lstStyle/>
          <a:p>
            <a:pPr marL="742950" lvl="1" indent="-285750">
              <a:buFont typeface="Arial" panose="020B0604020202020204" pitchFamily="34" charset="0"/>
              <a:buChar char="•"/>
            </a:pPr>
            <a:r>
              <a:rPr lang="en-US" sz="1700" dirty="0">
                <a:latin typeface="AvantGarde Bk BT" panose="020B0402020202020204" pitchFamily="34" charset="0"/>
              </a:rPr>
              <a:t>Enables easy collaboration on source files between team members</a:t>
            </a:r>
          </a:p>
          <a:p>
            <a:pPr marL="742950" lvl="1" indent="-285750">
              <a:buFont typeface="Arial" panose="020B0604020202020204" pitchFamily="34" charset="0"/>
              <a:buChar char="•"/>
            </a:pPr>
            <a:r>
              <a:rPr lang="en-US" sz="1700" dirty="0">
                <a:latin typeface="AvantGarde Bk BT" panose="020B0402020202020204" pitchFamily="34" charset="0"/>
              </a:rPr>
              <a:t>Provides a very handy log of work done over time.</a:t>
            </a:r>
          </a:p>
          <a:p>
            <a:pPr marL="742950" lvl="1" indent="-285750">
              <a:buFont typeface="Arial" panose="020B0604020202020204" pitchFamily="34" charset="0"/>
              <a:buChar char="•"/>
            </a:pPr>
            <a:r>
              <a:rPr lang="en-US" sz="1700" dirty="0">
                <a:latin typeface="AvantGarde Bk BT" panose="020B0402020202020204" pitchFamily="34" charset="0"/>
              </a:rPr>
              <a:t>Allows you to easily track down when bugs were introduced and by whom.</a:t>
            </a:r>
          </a:p>
          <a:p>
            <a:pPr marL="742950" lvl="1" indent="-285750">
              <a:buFont typeface="Arial" panose="020B0604020202020204" pitchFamily="34" charset="0"/>
              <a:buChar char="•"/>
            </a:pPr>
            <a:r>
              <a:rPr lang="en-US" sz="1700" dirty="0">
                <a:latin typeface="AvantGarde Bk BT" panose="020B0402020202020204" pitchFamily="34" charset="0"/>
              </a:rPr>
              <a:t>If you mess things up or lose files, you can easily recover them.</a:t>
            </a:r>
          </a:p>
          <a:p>
            <a:pPr marL="742950" lvl="1" indent="-285750">
              <a:buFont typeface="Arial" panose="020B0604020202020204" pitchFamily="34" charset="0"/>
              <a:buChar char="•"/>
            </a:pPr>
            <a:r>
              <a:rPr lang="en-US" sz="1700" dirty="0">
                <a:latin typeface="AvantGarde Bk BT" panose="020B0402020202020204" pitchFamily="34" charset="0"/>
              </a:rPr>
              <a:t>Helps you to stop just copying the files into many directories. You know you’ve done it.</a:t>
            </a:r>
            <a:endParaRPr lang="en-ZA" sz="1700" dirty="0">
              <a:latin typeface="AvantGarde Bk BT" panose="020B0402020202020204" pitchFamily="34" charset="0"/>
            </a:endParaRPr>
          </a:p>
        </p:txBody>
      </p:sp>
    </p:spTree>
    <p:extLst>
      <p:ext uri="{BB962C8B-B14F-4D97-AF65-F5344CB8AC3E}">
        <p14:creationId xmlns:p14="http://schemas.microsoft.com/office/powerpoint/2010/main" val="1024592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2585964" cy="523220"/>
          </a:xfrm>
          <a:prstGeom prst="rect">
            <a:avLst/>
          </a:prstGeom>
          <a:noFill/>
        </p:spPr>
        <p:txBody>
          <a:bodyPr wrap="none" rtlCol="0">
            <a:spAutoFit/>
          </a:bodyPr>
          <a:lstStyle/>
          <a:p>
            <a:r>
              <a:rPr lang="en-ZA" sz="2800" dirty="0">
                <a:latin typeface="AvantGarde Bk BT" panose="020B0402020202020204" pitchFamily="34" charset="0"/>
              </a:rPr>
              <a:t>Undoing Things</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Fixing the mess you made</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80131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git commit --amend </a:t>
            </a:r>
          </a:p>
          <a:p>
            <a:pPr marL="1657350" lvl="3" indent="-285750">
              <a:buFont typeface="Arial" panose="020B0604020202020204" pitchFamily="34" charset="0"/>
              <a:buChar char="•"/>
            </a:pPr>
            <a:r>
              <a:rPr lang="en-US" sz="1700" b="1" dirty="0">
                <a:latin typeface="AvantGarde Bk BT" panose="020B0402020202020204" pitchFamily="34" charset="0"/>
              </a:rPr>
              <a:t>This commit allows you to redo your previous commit.</a:t>
            </a:r>
          </a:p>
          <a:p>
            <a:pPr marL="1657350" lvl="3" indent="-285750">
              <a:buFont typeface="Arial" panose="020B0604020202020204" pitchFamily="34" charset="0"/>
              <a:buChar char="•"/>
            </a:pPr>
            <a:r>
              <a:rPr lang="en-US" sz="1700" b="1" dirty="0">
                <a:latin typeface="AvantGarde Bk BT" panose="020B0402020202020204" pitchFamily="34" charset="0"/>
              </a:rPr>
              <a:t>Make your changes, stage them, and then run the command. It will add these newly staged changes to the commit and prompt you to update the commit message.</a:t>
            </a:r>
          </a:p>
          <a:p>
            <a:pPr marL="1657350" lvl="3" indent="-285750">
              <a:buFont typeface="Arial" panose="020B0604020202020204" pitchFamily="34" charset="0"/>
              <a:buChar char="•"/>
            </a:pPr>
            <a:r>
              <a:rPr lang="en-US" sz="1700" b="1" dirty="0">
                <a:latin typeface="AvantGarde Bk BT" panose="020B0402020202020204" pitchFamily="34" charset="0"/>
              </a:rPr>
              <a:t>This is good for small changes to your previous commit, like forgetting to add a file or something like that.</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reset HEAD &lt;filename&gt;</a:t>
            </a:r>
          </a:p>
          <a:p>
            <a:pPr marL="1657350" lvl="3" indent="-285750">
              <a:buFont typeface="Arial" panose="020B0604020202020204" pitchFamily="34" charset="0"/>
              <a:buChar char="•"/>
            </a:pPr>
            <a:r>
              <a:rPr lang="en-US" sz="1700" b="1" dirty="0">
                <a:latin typeface="AvantGarde Bk BT" panose="020B0402020202020204" pitchFamily="34" charset="0"/>
              </a:rPr>
              <a:t>This command </a:t>
            </a:r>
            <a:r>
              <a:rPr lang="en-US" sz="1700" b="1" dirty="0" err="1">
                <a:latin typeface="AvantGarde Bk BT" panose="020B0402020202020204" pitchFamily="34" charset="0"/>
              </a:rPr>
              <a:t>unstages</a:t>
            </a:r>
            <a:r>
              <a:rPr lang="en-US" sz="1700" b="1" dirty="0">
                <a:latin typeface="AvantGarde Bk BT" panose="020B0402020202020204" pitchFamily="34" charset="0"/>
              </a:rPr>
              <a:t> the staged file that you specify in the command.</a:t>
            </a:r>
          </a:p>
          <a:p>
            <a:pPr marL="1657350" lvl="3" indent="-285750">
              <a:buFont typeface="Arial" panose="020B0604020202020204" pitchFamily="34" charset="0"/>
              <a:buChar char="•"/>
            </a:pPr>
            <a:r>
              <a:rPr lang="en-US" sz="1700" b="1" dirty="0">
                <a:latin typeface="AvantGarde Bk BT" panose="020B0402020202020204" pitchFamily="34" charset="0"/>
              </a:rPr>
              <a:t>Your changes are kept, the file is just removed from the staging area, but remains untouched in the working directory.</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checkout -- &lt;filename&gt;</a:t>
            </a:r>
          </a:p>
          <a:p>
            <a:pPr marL="1657350" lvl="3" indent="-285750">
              <a:buFont typeface="Arial" panose="020B0604020202020204" pitchFamily="34" charset="0"/>
              <a:buChar char="•"/>
            </a:pPr>
            <a:r>
              <a:rPr lang="en-US" sz="1700" b="1" dirty="0">
                <a:latin typeface="AvantGarde Bk BT" panose="020B0402020202020204" pitchFamily="34" charset="0"/>
              </a:rPr>
              <a:t>This command replaces a file you changed with the committed version of the file from your previous commit, thereby undoing any changes you have made since that commit.</a:t>
            </a:r>
          </a:p>
          <a:p>
            <a:pPr marL="1657350" lvl="3" indent="-285750">
              <a:buFont typeface="Arial" panose="020B0604020202020204" pitchFamily="34" charset="0"/>
              <a:buChar char="•"/>
            </a:pPr>
            <a:r>
              <a:rPr lang="en-US" sz="1700" b="1" dirty="0">
                <a:latin typeface="AvantGarde Bk BT" panose="020B0402020202020204" pitchFamily="34" charset="0"/>
              </a:rPr>
              <a:t>Be careful: You will lose those changes and not be able to recover them.</a:t>
            </a: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354064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31BA-9A5E-43B1-8CA4-ADDCA38DC1C1}"/>
              </a:ext>
            </a:extLst>
          </p:cNvPr>
          <p:cNvSpPr>
            <a:spLocks noGrp="1"/>
          </p:cNvSpPr>
          <p:nvPr>
            <p:ph type="title"/>
          </p:nvPr>
        </p:nvSpPr>
        <p:spPr>
          <a:xfrm>
            <a:off x="838200" y="2766218"/>
            <a:ext cx="10515600" cy="1325563"/>
          </a:xfrm>
        </p:spPr>
        <p:txBody>
          <a:bodyPr/>
          <a:lstStyle/>
          <a:p>
            <a:pPr algn="ctr"/>
            <a:r>
              <a:rPr lang="en-ZA" dirty="0"/>
              <a:t>…</a:t>
            </a:r>
          </a:p>
        </p:txBody>
      </p:sp>
    </p:spTree>
    <p:extLst>
      <p:ext uri="{BB962C8B-B14F-4D97-AF65-F5344CB8AC3E}">
        <p14:creationId xmlns:p14="http://schemas.microsoft.com/office/powerpoint/2010/main" val="2198085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7813357" cy="523220"/>
          </a:xfrm>
          <a:prstGeom prst="rect">
            <a:avLst/>
          </a:prstGeom>
          <a:noFill/>
        </p:spPr>
        <p:txBody>
          <a:bodyPr wrap="none" rtlCol="0">
            <a:spAutoFit/>
          </a:bodyPr>
          <a:lstStyle/>
          <a:p>
            <a:r>
              <a:rPr lang="en-ZA" sz="2800" dirty="0">
                <a:latin typeface="AvantGarde Bk BT" panose="020B0402020202020204" pitchFamily="34" charset="0"/>
              </a:rPr>
              <a:t>The distributed part of distributed version control</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Git Remotes</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80131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Remote repositories are what allow you to share and collaborate with other people.</a:t>
            </a:r>
          </a:p>
          <a:p>
            <a:pPr marL="1200150" lvl="2" indent="-285750">
              <a:buFont typeface="Arial" panose="020B0604020202020204" pitchFamily="34" charset="0"/>
              <a:buChar char="•"/>
            </a:pPr>
            <a:r>
              <a:rPr lang="en-US" sz="1700" b="1" dirty="0">
                <a:latin typeface="AvantGarde Bk BT" panose="020B0402020202020204" pitchFamily="34" charset="0"/>
              </a:rPr>
              <a:t>A remote repository is a version of your project repository that is hosted somewhere on the internet or on your network. You could even have a remote repository on the same local machine if you needed that.</a:t>
            </a:r>
          </a:p>
          <a:p>
            <a:pPr marL="1200150" lvl="2" indent="-285750">
              <a:buFont typeface="Arial" panose="020B0604020202020204" pitchFamily="34" charset="0"/>
              <a:buChar char="•"/>
            </a:pPr>
            <a:r>
              <a:rPr lang="en-US" sz="1700" b="1" dirty="0">
                <a:latin typeface="AvantGarde Bk BT" panose="020B0402020202020204" pitchFamily="34" charset="0"/>
              </a:rPr>
              <a:t>In general, you will have either read-only or read/write permissions to a certain remote repository.</a:t>
            </a:r>
          </a:p>
          <a:p>
            <a:pPr marL="1200150" lvl="2" indent="-285750">
              <a:buFont typeface="Arial" panose="020B0604020202020204" pitchFamily="34" charset="0"/>
              <a:buChar char="•"/>
            </a:pPr>
            <a:r>
              <a:rPr lang="en-US" sz="1700" b="1" dirty="0">
                <a:latin typeface="AvantGarde Bk BT" panose="020B0402020202020204" pitchFamily="34" charset="0"/>
              </a:rPr>
              <a:t>You pull data from the remote if you need the latest version of your project, and you push data to the remote to share your changes with everyone on the project.</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remote </a:t>
            </a:r>
          </a:p>
          <a:p>
            <a:pPr marL="1657350" lvl="3" indent="-285750">
              <a:buFont typeface="Arial" panose="020B0604020202020204" pitchFamily="34" charset="0"/>
              <a:buChar char="•"/>
            </a:pPr>
            <a:r>
              <a:rPr lang="en-US" sz="1700" b="1" dirty="0">
                <a:latin typeface="AvantGarde Bk BT" panose="020B0402020202020204" pitchFamily="34" charset="0"/>
              </a:rPr>
              <a:t>This command will output a list of remotes that are linked to the repository you are working on.</a:t>
            </a:r>
          </a:p>
          <a:p>
            <a:pPr marL="1657350" lvl="3" indent="-285750">
              <a:buFont typeface="Arial" panose="020B0604020202020204" pitchFamily="34" charset="0"/>
              <a:buChar char="•"/>
            </a:pPr>
            <a:r>
              <a:rPr lang="en-US" sz="1700" b="1" dirty="0">
                <a:latin typeface="AvantGarde Bk BT" panose="020B0402020202020204" pitchFamily="34" charset="0"/>
              </a:rPr>
              <a:t>If you’ve cloned your project from somewhere, it will contain a remote named “origin”, this is the default remote and refers to the server that you cloned the project from.</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remote -v</a:t>
            </a:r>
          </a:p>
          <a:p>
            <a:pPr marL="1657350" lvl="3" indent="-285750">
              <a:buFont typeface="Arial" panose="020B0604020202020204" pitchFamily="34" charset="0"/>
              <a:buChar char="•"/>
            </a:pPr>
            <a:r>
              <a:rPr lang="en-US" sz="1700" b="1" dirty="0">
                <a:latin typeface="AvantGarde Bk BT" panose="020B0402020202020204" pitchFamily="34" charset="0"/>
              </a:rPr>
              <a:t>This will show you the list of remotes and include the URLs it has for them in case you need more information.</a:t>
            </a: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457806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6869060" cy="523220"/>
          </a:xfrm>
          <a:prstGeom prst="rect">
            <a:avLst/>
          </a:prstGeom>
          <a:noFill/>
        </p:spPr>
        <p:txBody>
          <a:bodyPr wrap="none" rtlCol="0">
            <a:spAutoFit/>
          </a:bodyPr>
          <a:lstStyle/>
          <a:p>
            <a:r>
              <a:rPr lang="en-ZA" sz="2800" dirty="0">
                <a:latin typeface="AvantGarde Bk BT" panose="020B0402020202020204" pitchFamily="34" charset="0"/>
              </a:rPr>
              <a:t>To explicitly add remotes other than origin</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Adding git remotes</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01648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git remote add &lt;</a:t>
            </a:r>
            <a:r>
              <a:rPr lang="en-US" sz="1700" b="1" dirty="0" err="1">
                <a:latin typeface="AvantGarde Bk BT" panose="020B0402020202020204" pitchFamily="34" charset="0"/>
              </a:rPr>
              <a:t>shortname</a:t>
            </a:r>
            <a:r>
              <a:rPr lang="en-US" sz="1700" b="1" dirty="0">
                <a:latin typeface="AvantGarde Bk BT" panose="020B0402020202020204" pitchFamily="34" charset="0"/>
              </a:rPr>
              <a:t>&gt; &lt;</a:t>
            </a:r>
            <a:r>
              <a:rPr lang="en-US" sz="1700" b="1" dirty="0" err="1">
                <a:latin typeface="AvantGarde Bk BT" panose="020B0402020202020204" pitchFamily="34" charset="0"/>
              </a:rPr>
              <a:t>url</a:t>
            </a:r>
            <a:r>
              <a:rPr lang="en-US" sz="1700" b="1" dirty="0">
                <a:latin typeface="AvantGarde Bk BT" panose="020B0402020202020204" pitchFamily="34" charset="0"/>
              </a:rPr>
              <a:t>&gt;</a:t>
            </a:r>
          </a:p>
          <a:p>
            <a:pPr marL="1657350" lvl="3" indent="-285750">
              <a:buFont typeface="Arial" panose="020B0604020202020204" pitchFamily="34" charset="0"/>
              <a:buChar char="•"/>
            </a:pPr>
            <a:r>
              <a:rPr lang="en-US" sz="1700" b="1" dirty="0">
                <a:latin typeface="AvantGarde Bk BT" panose="020B0402020202020204" pitchFamily="34" charset="0"/>
              </a:rPr>
              <a:t>This command is used to add a new remote to your project.</a:t>
            </a:r>
          </a:p>
          <a:p>
            <a:pPr marL="1657350" lvl="3" indent="-285750">
              <a:buFont typeface="Arial" panose="020B0604020202020204" pitchFamily="34" charset="0"/>
              <a:buChar char="•"/>
            </a:pPr>
            <a:r>
              <a:rPr lang="en-US" sz="1700" b="1" dirty="0" err="1">
                <a:latin typeface="AvantGarde Bk BT" panose="020B0402020202020204" pitchFamily="34" charset="0"/>
              </a:rPr>
              <a:t>shortname</a:t>
            </a:r>
            <a:r>
              <a:rPr lang="en-US" sz="1700" b="1" dirty="0">
                <a:latin typeface="AvantGarde Bk BT" panose="020B0402020202020204" pitchFamily="34" charset="0"/>
              </a:rPr>
              <a:t> can be any name you wish to use to refer to this remote with.</a:t>
            </a:r>
          </a:p>
          <a:p>
            <a:pPr marL="1657350" lvl="3" indent="-285750">
              <a:buFont typeface="Arial" panose="020B0604020202020204" pitchFamily="34" charset="0"/>
              <a:buChar char="•"/>
            </a:pPr>
            <a:r>
              <a:rPr lang="en-US" sz="1700" b="1" dirty="0">
                <a:latin typeface="AvantGarde Bk BT" panose="020B0402020202020204" pitchFamily="34" charset="0"/>
              </a:rPr>
              <a:t>URL is the URL of the remote repository that you want to link to.</a:t>
            </a:r>
          </a:p>
          <a:p>
            <a:pPr marL="1657350" lvl="3" indent="-285750">
              <a:buFont typeface="Arial" panose="020B0604020202020204" pitchFamily="34" charset="0"/>
              <a:buChar char="•"/>
            </a:pPr>
            <a:r>
              <a:rPr lang="en-US" sz="1700" b="1" dirty="0">
                <a:latin typeface="AvantGarde Bk BT" panose="020B0402020202020204" pitchFamily="34" charset="0"/>
              </a:rPr>
              <a:t>Example: git remote add helloremote </a:t>
            </a:r>
            <a:r>
              <a:rPr lang="en-US" sz="1700" b="1" dirty="0">
                <a:latin typeface="AvantGarde Bk BT" panose="020B0402020202020204" pitchFamily="34" charset="0"/>
                <a:hlinkClick r:id="rId3"/>
              </a:rPr>
              <a:t>https://github.com/paulboone/ticgit</a:t>
            </a:r>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remote rename &lt;original </a:t>
            </a:r>
            <a:r>
              <a:rPr lang="en-US" sz="1700" b="1" dirty="0" err="1">
                <a:latin typeface="AvantGarde Bk BT" panose="020B0402020202020204" pitchFamily="34" charset="0"/>
              </a:rPr>
              <a:t>shortname</a:t>
            </a:r>
            <a:r>
              <a:rPr lang="en-US" sz="1700" b="1" dirty="0">
                <a:latin typeface="AvantGarde Bk BT" panose="020B0402020202020204" pitchFamily="34" charset="0"/>
              </a:rPr>
              <a:t>&gt; &lt;new </a:t>
            </a:r>
            <a:r>
              <a:rPr lang="en-US" sz="1700" b="1" dirty="0" err="1">
                <a:latin typeface="AvantGarde Bk BT" panose="020B0402020202020204" pitchFamily="34" charset="0"/>
              </a:rPr>
              <a:t>shortname</a:t>
            </a:r>
            <a:r>
              <a:rPr lang="en-US" sz="1700" b="1" dirty="0">
                <a:latin typeface="AvantGarde Bk BT" panose="020B0402020202020204" pitchFamily="34" charset="0"/>
              </a:rPr>
              <a:t>&gt;</a:t>
            </a:r>
          </a:p>
          <a:p>
            <a:pPr marL="1657350" lvl="3" indent="-285750">
              <a:buFont typeface="Arial" panose="020B0604020202020204" pitchFamily="34" charset="0"/>
              <a:buChar char="•"/>
            </a:pPr>
            <a:r>
              <a:rPr lang="en-US" sz="1700" b="1" dirty="0">
                <a:latin typeface="AvantGarde Bk BT" panose="020B0402020202020204" pitchFamily="34" charset="0"/>
              </a:rPr>
              <a:t>This is used to change the </a:t>
            </a:r>
            <a:r>
              <a:rPr lang="en-US" sz="1700" b="1" dirty="0" err="1">
                <a:latin typeface="AvantGarde Bk BT" panose="020B0402020202020204" pitchFamily="34" charset="0"/>
              </a:rPr>
              <a:t>shortname</a:t>
            </a:r>
            <a:r>
              <a:rPr lang="en-US" sz="1700" b="1" dirty="0">
                <a:latin typeface="AvantGarde Bk BT" panose="020B0402020202020204" pitchFamily="34" charset="0"/>
              </a:rPr>
              <a:t> of an existing remote.</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remote remove &lt;</a:t>
            </a:r>
            <a:r>
              <a:rPr lang="en-US" sz="1700" b="1" dirty="0" err="1">
                <a:latin typeface="AvantGarde Bk BT" panose="020B0402020202020204" pitchFamily="34" charset="0"/>
              </a:rPr>
              <a:t>shortname</a:t>
            </a:r>
            <a:r>
              <a:rPr lang="en-US" sz="1700" b="1" dirty="0">
                <a:latin typeface="AvantGarde Bk BT" panose="020B0402020202020204" pitchFamily="34" charset="0"/>
              </a:rPr>
              <a:t>&gt;</a:t>
            </a:r>
          </a:p>
          <a:p>
            <a:pPr marL="1657350" lvl="3" indent="-285750">
              <a:buFont typeface="Arial" panose="020B0604020202020204" pitchFamily="34" charset="0"/>
              <a:buChar char="•"/>
            </a:pPr>
            <a:r>
              <a:rPr lang="en-US" sz="1700" b="1" dirty="0">
                <a:latin typeface="AvantGarde Bk BT" panose="020B0402020202020204" pitchFamily="34" charset="0"/>
              </a:rPr>
              <a:t>This one removes an existing remote from your repository.</a:t>
            </a:r>
          </a:p>
          <a:p>
            <a:pPr marL="1657350" lvl="3" indent="-285750">
              <a:buFont typeface="Arial" panose="020B0604020202020204" pitchFamily="34" charset="0"/>
              <a:buChar char="•"/>
            </a:pPr>
            <a:r>
              <a:rPr lang="en-US" sz="1700" b="1" dirty="0">
                <a:latin typeface="AvantGarde Bk BT" panose="020B0402020202020204" pitchFamily="34" charset="0"/>
              </a:rPr>
              <a:t>All remote tracking branches and configuration settings related to that remote will be removed as well.</a:t>
            </a: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3721407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2852191" cy="523220"/>
          </a:xfrm>
          <a:prstGeom prst="rect">
            <a:avLst/>
          </a:prstGeom>
          <a:noFill/>
        </p:spPr>
        <p:txBody>
          <a:bodyPr wrap="none" rtlCol="0">
            <a:spAutoFit/>
          </a:bodyPr>
          <a:lstStyle/>
          <a:p>
            <a:r>
              <a:rPr lang="en-ZA" sz="2800" dirty="0">
                <a:latin typeface="AvantGarde Bk BT" panose="020B0402020202020204" pitchFamily="34" charset="0"/>
              </a:rPr>
              <a:t>Push it real good</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Fetch, Pull and Push git remotes</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5062924"/>
          </a:xfrm>
          <a:prstGeom prst="rect">
            <a:avLst/>
          </a:prstGeom>
          <a:noFill/>
        </p:spPr>
        <p:txBody>
          <a:bodyPr wrap="square" rtlCol="0">
            <a:spAutoFit/>
          </a:bodyPr>
          <a:lstStyle/>
          <a:p>
            <a:pPr marL="1200150" lvl="2" indent="-285750">
              <a:buFont typeface="Arial" panose="020B0604020202020204" pitchFamily="34" charset="0"/>
              <a:buChar char="•"/>
            </a:pPr>
            <a:r>
              <a:rPr lang="en-US" sz="1700" b="1" u="sng" dirty="0">
                <a:latin typeface="AvantGarde Bk BT" panose="020B0402020202020204" pitchFamily="34" charset="0"/>
              </a:rPr>
              <a:t>git fetch &lt;remote&gt;</a:t>
            </a:r>
          </a:p>
          <a:p>
            <a:pPr marL="1657350" lvl="3" indent="-285750">
              <a:buFont typeface="Arial" panose="020B0604020202020204" pitchFamily="34" charset="0"/>
              <a:buChar char="•"/>
            </a:pPr>
            <a:r>
              <a:rPr lang="en-US" sz="1700" b="1" dirty="0">
                <a:latin typeface="AvantGarde Bk BT" panose="020B0402020202020204" pitchFamily="34" charset="0"/>
              </a:rPr>
              <a:t>This command checks the remote and pulls down any data that you do not have yet locally.</a:t>
            </a:r>
          </a:p>
          <a:p>
            <a:pPr marL="1657350" lvl="3" indent="-285750">
              <a:buFont typeface="Arial" panose="020B0604020202020204" pitchFamily="34" charset="0"/>
              <a:buChar char="•"/>
            </a:pPr>
            <a:r>
              <a:rPr lang="en-US" sz="1700" b="1" dirty="0">
                <a:latin typeface="AvantGarde Bk BT" panose="020B0402020202020204" pitchFamily="34" charset="0"/>
              </a:rPr>
              <a:t>It stores the references to the branches in the remote, but does not yet merge the data into your own repository. From here you can manually merge them in.</a:t>
            </a:r>
          </a:p>
          <a:p>
            <a:pPr marL="1657350" lvl="3" indent="-285750">
              <a:buFont typeface="Arial" panose="020B0604020202020204" pitchFamily="34" charset="0"/>
              <a:buChar char="•"/>
            </a:pPr>
            <a:r>
              <a:rPr lang="en-US" sz="1700" b="1" dirty="0">
                <a:latin typeface="AvantGarde Bk BT" panose="020B0402020202020204" pitchFamily="34" charset="0"/>
              </a:rPr>
              <a:t>If your current branch has a remote tracking branch, you do not have to specify the remote, it will use the remote tracking one by default</a:t>
            </a:r>
          </a:p>
          <a:p>
            <a:pPr marL="1200150" lvl="2" indent="-285750">
              <a:buFont typeface="Arial" panose="020B0604020202020204" pitchFamily="34" charset="0"/>
              <a:buChar char="•"/>
            </a:pPr>
            <a:r>
              <a:rPr lang="en-US" sz="1700" b="1" u="sng" dirty="0">
                <a:latin typeface="AvantGarde Bk BT" panose="020B0402020202020204" pitchFamily="34" charset="0"/>
              </a:rPr>
              <a:t>git pull</a:t>
            </a:r>
          </a:p>
          <a:p>
            <a:pPr marL="1657350" lvl="3" indent="-285750">
              <a:buFont typeface="Arial" panose="020B0604020202020204" pitchFamily="34" charset="0"/>
              <a:buChar char="•"/>
            </a:pPr>
            <a:r>
              <a:rPr lang="en-US" sz="1700" b="1" dirty="0">
                <a:latin typeface="AvantGarde Bk BT" panose="020B0402020202020204" pitchFamily="34" charset="0"/>
              </a:rPr>
              <a:t>This command fetches the data and attempts to automatically merge it into your current branch. Unless you’ve changed the setting, it will usually pull from origin.</a:t>
            </a:r>
          </a:p>
          <a:p>
            <a:pPr marL="1657350" lvl="3" indent="-285750">
              <a:buFont typeface="Arial" panose="020B0604020202020204" pitchFamily="34" charset="0"/>
              <a:buChar char="•"/>
            </a:pPr>
            <a:r>
              <a:rPr lang="en-US" sz="1700" b="1" dirty="0">
                <a:latin typeface="AvantGarde Bk BT" panose="020B0402020202020204" pitchFamily="34" charset="0"/>
              </a:rPr>
              <a:t>If there are merge conflicts you will have to solve those first before the merge can complete.</a:t>
            </a:r>
          </a:p>
          <a:p>
            <a:pPr marL="1200150" lvl="2" indent="-285750">
              <a:buFont typeface="Arial" panose="020B0604020202020204" pitchFamily="34" charset="0"/>
              <a:buChar char="•"/>
            </a:pPr>
            <a:r>
              <a:rPr lang="en-US" sz="1700" b="1" u="sng" dirty="0">
                <a:latin typeface="AvantGarde Bk BT" panose="020B0402020202020204" pitchFamily="34" charset="0"/>
              </a:rPr>
              <a:t>git push &lt;remote&gt; &lt;branch&gt;</a:t>
            </a:r>
          </a:p>
          <a:p>
            <a:pPr marL="1657350" lvl="3" indent="-285750">
              <a:buFont typeface="Arial" panose="020B0604020202020204" pitchFamily="34" charset="0"/>
              <a:buChar char="•"/>
            </a:pPr>
            <a:r>
              <a:rPr lang="en-US" sz="1700" b="1" dirty="0">
                <a:latin typeface="AvantGarde Bk BT" panose="020B0402020202020204" pitchFamily="34" charset="0"/>
              </a:rPr>
              <a:t>This will push any commits you have made since your last push to the remote server, sharing it with everyone on the project.</a:t>
            </a:r>
          </a:p>
          <a:p>
            <a:pPr marL="1657350" lvl="3" indent="-285750">
              <a:buFont typeface="Arial" panose="020B0604020202020204" pitchFamily="34" charset="0"/>
              <a:buChar char="•"/>
            </a:pPr>
            <a:r>
              <a:rPr lang="en-US" sz="1700" b="1" dirty="0">
                <a:latin typeface="AvantGarde Bk BT" panose="020B0402020202020204" pitchFamily="34" charset="0"/>
              </a:rPr>
              <a:t>This will NOT work if there are commits on the remote that you do not yet have locally, so try to always run a pull before you push, to make sure you are up to date.</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625570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git pull meme">
            <a:extLst>
              <a:ext uri="{FF2B5EF4-FFF2-40B4-BE49-F238E27FC236}">
                <a16:creationId xmlns:a16="http://schemas.microsoft.com/office/drawing/2014/main" id="{C784E90E-B9B3-46BE-A871-A9450155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330" y="239696"/>
            <a:ext cx="8611340" cy="574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280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31BA-9A5E-43B1-8CA4-ADDCA38DC1C1}"/>
              </a:ext>
            </a:extLst>
          </p:cNvPr>
          <p:cNvSpPr>
            <a:spLocks noGrp="1"/>
          </p:cNvSpPr>
          <p:nvPr>
            <p:ph type="title"/>
          </p:nvPr>
        </p:nvSpPr>
        <p:spPr>
          <a:xfrm>
            <a:off x="838200" y="2766218"/>
            <a:ext cx="10515600" cy="1325563"/>
          </a:xfrm>
        </p:spPr>
        <p:txBody>
          <a:bodyPr/>
          <a:lstStyle/>
          <a:p>
            <a:pPr algn="ctr"/>
            <a:r>
              <a:rPr lang="en-ZA" dirty="0"/>
              <a:t>…</a:t>
            </a:r>
          </a:p>
        </p:txBody>
      </p:sp>
    </p:spTree>
    <p:extLst>
      <p:ext uri="{BB962C8B-B14F-4D97-AF65-F5344CB8AC3E}">
        <p14:creationId xmlns:p14="http://schemas.microsoft.com/office/powerpoint/2010/main" val="2263919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7912744" cy="523220"/>
          </a:xfrm>
          <a:prstGeom prst="rect">
            <a:avLst/>
          </a:prstGeom>
          <a:noFill/>
        </p:spPr>
        <p:txBody>
          <a:bodyPr wrap="none" rtlCol="0">
            <a:spAutoFit/>
          </a:bodyPr>
          <a:lstStyle/>
          <a:p>
            <a:r>
              <a:rPr lang="en-ZA" sz="2800" dirty="0">
                <a:latin typeface="AvantGarde Bk BT" panose="020B0402020202020204" pitchFamily="34" charset="0"/>
              </a:rPr>
              <a:t>Just a small feature, but probably worth knowing</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Git Aliases</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349326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Remembering all of these commands can be quite tiresome, and some of them are quite long to type out.</a:t>
            </a:r>
          </a:p>
          <a:p>
            <a:pPr marL="1200150" lvl="2" indent="-285750">
              <a:buFont typeface="Arial" panose="020B0604020202020204" pitchFamily="34" charset="0"/>
              <a:buChar char="•"/>
            </a:pPr>
            <a:r>
              <a:rPr lang="en-US" sz="1700" b="1" dirty="0">
                <a:latin typeface="AvantGarde Bk BT" panose="020B0402020202020204" pitchFamily="34" charset="0"/>
              </a:rPr>
              <a:t>Git Aliases help you get around this by allowing you to specify an alias for any command in git. You can use this to make easier to remember commands, shorten the really long ones.</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config --global alias.&lt;alias name&gt; ‘ &lt;command&gt; ’</a:t>
            </a:r>
          </a:p>
          <a:p>
            <a:pPr marL="1657350" lvl="3" indent="-285750">
              <a:buFont typeface="Arial" panose="020B0604020202020204" pitchFamily="34" charset="0"/>
              <a:buChar char="•"/>
            </a:pPr>
            <a:r>
              <a:rPr lang="en-US" sz="1700" b="1" dirty="0">
                <a:latin typeface="AvantGarde Bk BT" panose="020B0402020202020204" pitchFamily="34" charset="0"/>
              </a:rPr>
              <a:t>Example: git config --global </a:t>
            </a:r>
            <a:r>
              <a:rPr lang="en-US" sz="1700" b="1" dirty="0" err="1">
                <a:latin typeface="AvantGarde Bk BT" panose="020B0402020202020204" pitchFamily="34" charset="0"/>
              </a:rPr>
              <a:t>alias.pushitrealgood</a:t>
            </a:r>
            <a:r>
              <a:rPr lang="en-US" sz="1700" b="1" dirty="0">
                <a:latin typeface="AvantGarde Bk BT" panose="020B0402020202020204" pitchFamily="34" charset="0"/>
              </a:rPr>
              <a:t> ‘push origin master --force’</a:t>
            </a:r>
          </a:p>
          <a:p>
            <a:pPr marL="1657350" lvl="3" indent="-285750">
              <a:buFont typeface="Arial" panose="020B0604020202020204" pitchFamily="34" charset="0"/>
              <a:buChar char="•"/>
            </a:pPr>
            <a:r>
              <a:rPr lang="en-US" sz="1700" b="1" dirty="0">
                <a:latin typeface="AvantGarde Bk BT" panose="020B0402020202020204" pitchFamily="34" charset="0"/>
              </a:rPr>
              <a:t>This example makes it so you can use the command “git </a:t>
            </a:r>
            <a:r>
              <a:rPr lang="en-US" sz="1700" b="1" dirty="0" err="1">
                <a:latin typeface="AvantGarde Bk BT" panose="020B0402020202020204" pitchFamily="34" charset="0"/>
              </a:rPr>
              <a:t>pushitrealgood</a:t>
            </a:r>
            <a:r>
              <a:rPr lang="en-US" sz="1700" b="1" dirty="0">
                <a:latin typeface="AvantGarde Bk BT" panose="020B0402020202020204" pitchFamily="34" charset="0"/>
              </a:rPr>
              <a:t>” to do a force push to the master branch of origin. (You probably really shouldn’t be using that command)</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3427373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608FA5E1-E41E-4C7F-8201-5E01FBF5A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926" y="150921"/>
            <a:ext cx="7972148" cy="597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05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5129930" cy="523220"/>
          </a:xfrm>
          <a:prstGeom prst="rect">
            <a:avLst/>
          </a:prstGeom>
          <a:noFill/>
        </p:spPr>
        <p:txBody>
          <a:bodyPr wrap="none" rtlCol="0">
            <a:spAutoFit/>
          </a:bodyPr>
          <a:lstStyle/>
          <a:p>
            <a:r>
              <a:rPr lang="en-ZA" sz="2800" dirty="0">
                <a:latin typeface="AvantGarde Bk BT" panose="020B0402020202020204" pitchFamily="34" charset="0"/>
              </a:rPr>
              <a:t>Just stash the stuff somewhere!</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Git STASH</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5324535"/>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Sometimes you’ll have changes in your working directory that you do not want to commit yet, but you want to switch to a different branch, work on something new that requires a clean working directory or need to pull changes in without merging.</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stash – This will clean out your working directory, reverting back to the previous commit. The changes are added to the stash, which can be a stack of various sets of changes.</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stash list – This will show you a list of all the stashes on the stack.</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stash pop – When you are ready to add the changes back into your working directory, this command will apply them onto the working directory and then immediately drop them from the stack.</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stash apply – Does the same thing as pop, but keeps the stash on the stack.</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stash branch &lt;stash name&gt; - Use this to make a branch from </a:t>
            </a:r>
            <a:r>
              <a:rPr lang="en-US" sz="1700" b="1">
                <a:latin typeface="AvantGarde Bk BT" panose="020B0402020202020204" pitchFamily="34" charset="0"/>
              </a:rPr>
              <a:t>a stash. </a:t>
            </a:r>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145699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0A1E8-6DD6-4D68-8B1F-FFF169BD2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971" y="0"/>
            <a:ext cx="6562057" cy="6158764"/>
          </a:xfrm>
          <a:prstGeom prst="rect">
            <a:avLst/>
          </a:prstGeom>
        </p:spPr>
      </p:pic>
    </p:spTree>
    <p:extLst>
      <p:ext uri="{BB962C8B-B14F-4D97-AF65-F5344CB8AC3E}">
        <p14:creationId xmlns:p14="http://schemas.microsoft.com/office/powerpoint/2010/main" val="3721627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31BA-9A5E-43B1-8CA4-ADDCA38DC1C1}"/>
              </a:ext>
            </a:extLst>
          </p:cNvPr>
          <p:cNvSpPr>
            <a:spLocks noGrp="1"/>
          </p:cNvSpPr>
          <p:nvPr>
            <p:ph type="title"/>
          </p:nvPr>
        </p:nvSpPr>
        <p:spPr>
          <a:xfrm>
            <a:off x="838200" y="2766218"/>
            <a:ext cx="10515600" cy="1325563"/>
          </a:xfrm>
        </p:spPr>
        <p:txBody>
          <a:bodyPr/>
          <a:lstStyle/>
          <a:p>
            <a:pPr algn="ctr"/>
            <a:r>
              <a:rPr lang="en-ZA" dirty="0"/>
              <a:t>…</a:t>
            </a:r>
          </a:p>
        </p:txBody>
      </p:sp>
    </p:spTree>
    <p:extLst>
      <p:ext uri="{BB962C8B-B14F-4D97-AF65-F5344CB8AC3E}">
        <p14:creationId xmlns:p14="http://schemas.microsoft.com/office/powerpoint/2010/main" val="2429346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056507"/>
            <a:ext cx="10515600" cy="744986"/>
          </a:xfrm>
        </p:spPr>
        <p:txBody>
          <a:bodyPr>
            <a:noAutofit/>
          </a:bodyPr>
          <a:lstStyle/>
          <a:p>
            <a:pPr algn="ctr"/>
            <a:r>
              <a:rPr lang="en-GB" sz="6000" b="1" dirty="0">
                <a:latin typeface="Bebas Neue" panose="020B0606020202050201" pitchFamily="34" charset="0"/>
              </a:rPr>
              <a:t>BRANCHING,</a:t>
            </a:r>
            <a:br>
              <a:rPr lang="en-GB" sz="6000" b="1" dirty="0">
                <a:latin typeface="Bebas Neue" panose="020B0606020202050201" pitchFamily="34" charset="0"/>
              </a:rPr>
            </a:br>
            <a:r>
              <a:rPr lang="en-GB" sz="6000" b="1" dirty="0">
                <a:latin typeface="Bebas Neue" panose="020B0606020202050201" pitchFamily="34" charset="0"/>
              </a:rPr>
              <a:t>Merging</a:t>
            </a:r>
            <a:br>
              <a:rPr lang="en-GB" sz="6000" b="1" dirty="0">
                <a:latin typeface="Bebas Neue" panose="020B0606020202050201" pitchFamily="34" charset="0"/>
              </a:rPr>
            </a:br>
            <a:r>
              <a:rPr lang="en-GB" sz="6000" b="1" dirty="0">
                <a:latin typeface="Bebas Neue" panose="020B0606020202050201" pitchFamily="34" charset="0"/>
              </a:rPr>
              <a:t>And</a:t>
            </a:r>
            <a:br>
              <a:rPr lang="en-GB" sz="6000" b="1" dirty="0">
                <a:latin typeface="Bebas Neue" panose="020B0606020202050201" pitchFamily="34" charset="0"/>
              </a:rPr>
            </a:br>
            <a:r>
              <a:rPr lang="en-GB" sz="6000" b="1" dirty="0">
                <a:latin typeface="Bebas Neue" panose="020B0606020202050201" pitchFamily="34" charset="0"/>
              </a:rPr>
              <a:t>Rebasing</a:t>
            </a:r>
          </a:p>
        </p:txBody>
      </p:sp>
    </p:spTree>
    <p:extLst>
      <p:ext uri="{BB962C8B-B14F-4D97-AF65-F5344CB8AC3E}">
        <p14:creationId xmlns:p14="http://schemas.microsoft.com/office/powerpoint/2010/main" val="301478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2300630" cy="523220"/>
          </a:xfrm>
          <a:prstGeom prst="rect">
            <a:avLst/>
          </a:prstGeom>
          <a:noFill/>
        </p:spPr>
        <p:txBody>
          <a:bodyPr wrap="none" rtlCol="0">
            <a:spAutoFit/>
          </a:bodyPr>
          <a:lstStyle/>
          <a:p>
            <a:r>
              <a:rPr lang="en-ZA" sz="2800" dirty="0">
                <a:latin typeface="AvantGarde Bk BT" panose="020B0402020202020204" pitchFamily="34" charset="0"/>
              </a:rPr>
              <a:t>The Killer App</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Branching</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349326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When you make a commit, and object is created that contains a pointer to the snapshot of the content you committed.</a:t>
            </a:r>
          </a:p>
          <a:p>
            <a:pPr marL="1200150" lvl="2" indent="-285750">
              <a:buFont typeface="Arial" panose="020B0604020202020204" pitchFamily="34" charset="0"/>
              <a:buChar char="•"/>
            </a:pPr>
            <a:r>
              <a:rPr lang="en-US" sz="1700" b="1" dirty="0">
                <a:latin typeface="AvantGarde Bk BT" panose="020B0402020202020204" pitchFamily="34" charset="0"/>
              </a:rPr>
              <a:t>The pointer to the commit you are currently working on is called HEAD.</a:t>
            </a:r>
          </a:p>
          <a:p>
            <a:pPr marL="1200150" lvl="2" indent="-285750">
              <a:buFont typeface="Arial" panose="020B0604020202020204" pitchFamily="34" charset="0"/>
              <a:buChar char="•"/>
            </a:pPr>
            <a:r>
              <a:rPr lang="en-US" sz="1700" b="1" dirty="0">
                <a:latin typeface="AvantGarde Bk BT" panose="020B0402020202020204" pitchFamily="34" charset="0"/>
              </a:rPr>
              <a:t>Each branch also has a separate pointer, and the HEAD pointer points to one of those branch pointers.</a:t>
            </a:r>
          </a:p>
          <a:p>
            <a:pPr marL="1200150" lvl="2" indent="-285750">
              <a:buFont typeface="Arial" panose="020B0604020202020204" pitchFamily="34" charset="0"/>
              <a:buChar char="•"/>
            </a:pPr>
            <a:r>
              <a:rPr lang="en-US" sz="1700" b="1" dirty="0">
                <a:latin typeface="AvantGarde Bk BT" panose="020B0402020202020204" pitchFamily="34" charset="0"/>
              </a:rPr>
              <a:t>The default branch on any project is called master.</a:t>
            </a:r>
          </a:p>
          <a:p>
            <a:pPr marL="1200150" lvl="2" indent="-285750">
              <a:buFont typeface="Arial" panose="020B0604020202020204" pitchFamily="34" charset="0"/>
              <a:buChar char="•"/>
            </a:pPr>
            <a:r>
              <a:rPr lang="en-US" sz="1700" b="1" dirty="0">
                <a:latin typeface="AvantGarde Bk BT" panose="020B0402020202020204" pitchFamily="34" charset="0"/>
              </a:rPr>
              <a:t>When you create a new branch, a new pointer is made that points to the current commit.</a:t>
            </a:r>
          </a:p>
          <a:p>
            <a:pPr marL="1200150" lvl="2" indent="-285750">
              <a:buFont typeface="Arial" panose="020B0604020202020204" pitchFamily="34" charset="0"/>
              <a:buChar char="•"/>
            </a:pPr>
            <a:r>
              <a:rPr lang="en-US" sz="1700" b="1" dirty="0">
                <a:latin typeface="AvantGarde Bk BT" panose="020B0402020202020204" pitchFamily="34" charset="0"/>
              </a:rPr>
              <a:t>When you switch between branches, the HEAD pointer is moved to the pointer of the other branch.</a:t>
            </a:r>
          </a:p>
          <a:p>
            <a:pPr marL="1200150" lvl="2" indent="-285750">
              <a:buFont typeface="Arial" panose="020B0604020202020204" pitchFamily="34" charset="0"/>
              <a:buChar char="•"/>
            </a:pPr>
            <a:r>
              <a:rPr lang="en-US" sz="1700" b="1" dirty="0">
                <a:latin typeface="AvantGarde Bk BT" panose="020B0402020202020204" pitchFamily="34" charset="0"/>
              </a:rPr>
              <a:t>Any commits on this branch will diverge the branch from the master branch’s history.</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760937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EAD pointing to a branch.">
            <a:extLst>
              <a:ext uri="{FF2B5EF4-FFF2-40B4-BE49-F238E27FC236}">
                <a16:creationId xmlns:a16="http://schemas.microsoft.com/office/drawing/2014/main" id="{665543A0-95B2-48C4-9E19-13B2358A34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125"/>
          <a:stretch/>
        </p:blipFill>
        <p:spPr bwMode="auto">
          <a:xfrm>
            <a:off x="2286000" y="263619"/>
            <a:ext cx="7620000" cy="32415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97E2FFC-A538-4C92-8E3B-32966B4278F4}"/>
              </a:ext>
            </a:extLst>
          </p:cNvPr>
          <p:cNvSpPr txBox="1"/>
          <p:nvPr/>
        </p:nvSpPr>
        <p:spPr>
          <a:xfrm>
            <a:off x="152400" y="5608475"/>
            <a:ext cx="2978701" cy="523220"/>
          </a:xfrm>
          <a:prstGeom prst="rect">
            <a:avLst/>
          </a:prstGeom>
          <a:noFill/>
        </p:spPr>
        <p:txBody>
          <a:bodyPr wrap="none" rtlCol="0">
            <a:spAutoFit/>
          </a:bodyPr>
          <a:lstStyle/>
          <a:p>
            <a:r>
              <a:rPr lang="en-ZA" sz="2800" dirty="0">
                <a:latin typeface="AvantGarde Bk BT" panose="020B0402020202020204" pitchFamily="34" charset="0"/>
              </a:rPr>
              <a:t>git branch testing</a:t>
            </a:r>
            <a:endParaRPr lang="en-ZA" sz="3200" dirty="0">
              <a:solidFill>
                <a:srgbClr val="DB3237"/>
              </a:solidFill>
              <a:latin typeface="Bebas Neue" panose="020B0606020202050201" pitchFamily="34" charset="0"/>
            </a:endParaRPr>
          </a:p>
        </p:txBody>
      </p:sp>
      <p:pic>
        <p:nvPicPr>
          <p:cNvPr id="6158" name="Picture 14" descr="HEAD pointing to a branch.">
            <a:extLst>
              <a:ext uri="{FF2B5EF4-FFF2-40B4-BE49-F238E27FC236}">
                <a16:creationId xmlns:a16="http://schemas.microsoft.com/office/drawing/2014/main" id="{594AD6E2-BF00-42F9-981B-4E1A5BA92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63619"/>
            <a:ext cx="7620000" cy="44481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837E008-3678-42FD-AAEA-E94008F19F55}"/>
              </a:ext>
            </a:extLst>
          </p:cNvPr>
          <p:cNvSpPr txBox="1"/>
          <p:nvPr/>
        </p:nvSpPr>
        <p:spPr>
          <a:xfrm>
            <a:off x="152400" y="5608475"/>
            <a:ext cx="3331489" cy="523220"/>
          </a:xfrm>
          <a:prstGeom prst="rect">
            <a:avLst/>
          </a:prstGeom>
          <a:noFill/>
        </p:spPr>
        <p:txBody>
          <a:bodyPr wrap="none" rtlCol="0">
            <a:spAutoFit/>
          </a:bodyPr>
          <a:lstStyle/>
          <a:p>
            <a:r>
              <a:rPr lang="en-ZA" sz="2800" dirty="0">
                <a:latin typeface="AvantGarde Bk BT" panose="020B0402020202020204" pitchFamily="34" charset="0"/>
              </a:rPr>
              <a:t>git checkout testing</a:t>
            </a:r>
            <a:endParaRPr lang="en-ZA" sz="3200" dirty="0">
              <a:solidFill>
                <a:srgbClr val="DB3237"/>
              </a:solidFill>
              <a:latin typeface="Bebas Neue" panose="020B0606020202050201" pitchFamily="34" charset="0"/>
            </a:endParaRPr>
          </a:p>
        </p:txBody>
      </p:sp>
      <p:pic>
        <p:nvPicPr>
          <p:cNvPr id="6160" name="Picture 16" descr="HEAD points to the current branch.">
            <a:extLst>
              <a:ext uri="{FF2B5EF4-FFF2-40B4-BE49-F238E27FC236}">
                <a16:creationId xmlns:a16="http://schemas.microsoft.com/office/drawing/2014/main" id="{760F3313-1AFB-46A7-8DF9-BDD263A42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63619"/>
            <a:ext cx="7620000" cy="43815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6E890FD-D7BC-4491-B8F0-EA0BEE2D312E}"/>
              </a:ext>
            </a:extLst>
          </p:cNvPr>
          <p:cNvSpPr txBox="1"/>
          <p:nvPr/>
        </p:nvSpPr>
        <p:spPr>
          <a:xfrm>
            <a:off x="152400" y="5160857"/>
            <a:ext cx="6143348" cy="1446550"/>
          </a:xfrm>
          <a:prstGeom prst="rect">
            <a:avLst/>
          </a:prstGeom>
          <a:noFill/>
        </p:spPr>
        <p:txBody>
          <a:bodyPr wrap="none" rtlCol="0">
            <a:spAutoFit/>
          </a:bodyPr>
          <a:lstStyle/>
          <a:p>
            <a:r>
              <a:rPr lang="en-ZA" sz="2800" dirty="0">
                <a:latin typeface="AvantGarde Bk BT" panose="020B0402020202020204" pitchFamily="34" charset="0"/>
              </a:rPr>
              <a:t>Notepad </a:t>
            </a:r>
            <a:r>
              <a:rPr lang="en-ZA" sz="2800" dirty="0" err="1">
                <a:latin typeface="AvantGarde Bk BT" panose="020B0402020202020204" pitchFamily="34" charset="0"/>
              </a:rPr>
              <a:t>test.text</a:t>
            </a:r>
            <a:endParaRPr lang="en-ZA" sz="2800" dirty="0">
              <a:latin typeface="AvantGarde Bk BT" panose="020B0402020202020204" pitchFamily="34" charset="0"/>
            </a:endParaRPr>
          </a:p>
          <a:p>
            <a:r>
              <a:rPr lang="en-ZA" sz="2800" dirty="0">
                <a:latin typeface="AvantGarde Bk BT" panose="020B0402020202020204" pitchFamily="34" charset="0"/>
              </a:rPr>
              <a:t>git commit –a –m “made a change”</a:t>
            </a:r>
          </a:p>
          <a:p>
            <a:endParaRPr lang="en-ZA" sz="3200" dirty="0">
              <a:solidFill>
                <a:srgbClr val="DB3237"/>
              </a:solidFill>
              <a:latin typeface="Bebas Neue" panose="020B0606020202050201" pitchFamily="34" charset="0"/>
            </a:endParaRPr>
          </a:p>
        </p:txBody>
      </p:sp>
      <p:pic>
        <p:nvPicPr>
          <p:cNvPr id="6162" name="Picture 18" descr="The HEAD branch moves forward when a commit is made.">
            <a:extLst>
              <a:ext uri="{FF2B5EF4-FFF2-40B4-BE49-F238E27FC236}">
                <a16:creationId xmlns:a16="http://schemas.microsoft.com/office/drawing/2014/main" id="{B071AD67-CFCD-46D0-818B-F0A4E267BC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893810"/>
            <a:ext cx="7620000" cy="31813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22C8C38-F9BD-4B79-8CE9-2200D6F667FF}"/>
              </a:ext>
            </a:extLst>
          </p:cNvPr>
          <p:cNvSpPr txBox="1"/>
          <p:nvPr/>
        </p:nvSpPr>
        <p:spPr>
          <a:xfrm>
            <a:off x="152400" y="5588930"/>
            <a:ext cx="3451714" cy="1015663"/>
          </a:xfrm>
          <a:prstGeom prst="rect">
            <a:avLst/>
          </a:prstGeom>
          <a:noFill/>
        </p:spPr>
        <p:txBody>
          <a:bodyPr wrap="none" rtlCol="0">
            <a:spAutoFit/>
          </a:bodyPr>
          <a:lstStyle/>
          <a:p>
            <a:r>
              <a:rPr lang="en-ZA" sz="2800" dirty="0">
                <a:latin typeface="AvantGarde Bk BT" panose="020B0402020202020204" pitchFamily="34" charset="0"/>
              </a:rPr>
              <a:t>Git checkout master</a:t>
            </a:r>
          </a:p>
          <a:p>
            <a:endParaRPr lang="en-ZA" sz="3200" dirty="0">
              <a:solidFill>
                <a:srgbClr val="DB3237"/>
              </a:solidFill>
              <a:latin typeface="Bebas Neue" panose="020B0606020202050201" pitchFamily="34" charset="0"/>
            </a:endParaRPr>
          </a:p>
        </p:txBody>
      </p:sp>
      <p:pic>
        <p:nvPicPr>
          <p:cNvPr id="6164" name="Picture 20" descr="HEAD moves when you checkout.">
            <a:extLst>
              <a:ext uri="{FF2B5EF4-FFF2-40B4-BE49-F238E27FC236}">
                <a16:creationId xmlns:a16="http://schemas.microsoft.com/office/drawing/2014/main" id="{DA69579C-F56A-4359-9238-D00C7DB1B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0"/>
            <a:ext cx="7620000" cy="318135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96138BB-8568-4C6E-8B79-72A8173AC520}"/>
              </a:ext>
            </a:extLst>
          </p:cNvPr>
          <p:cNvSpPr txBox="1"/>
          <p:nvPr/>
        </p:nvSpPr>
        <p:spPr>
          <a:xfrm>
            <a:off x="152400" y="5164210"/>
            <a:ext cx="6741269" cy="1446550"/>
          </a:xfrm>
          <a:prstGeom prst="rect">
            <a:avLst/>
          </a:prstGeom>
          <a:noFill/>
        </p:spPr>
        <p:txBody>
          <a:bodyPr wrap="none" rtlCol="0">
            <a:spAutoFit/>
          </a:bodyPr>
          <a:lstStyle/>
          <a:p>
            <a:r>
              <a:rPr lang="en-ZA" sz="2800" dirty="0">
                <a:latin typeface="AvantGarde Bk BT" panose="020B0402020202020204" pitchFamily="34" charset="0"/>
              </a:rPr>
              <a:t>Notepad </a:t>
            </a:r>
            <a:r>
              <a:rPr lang="en-ZA" sz="2800" dirty="0" err="1">
                <a:latin typeface="AvantGarde Bk BT" panose="020B0402020202020204" pitchFamily="34" charset="0"/>
              </a:rPr>
              <a:t>test.text</a:t>
            </a:r>
            <a:endParaRPr lang="en-ZA" sz="2800" dirty="0">
              <a:latin typeface="AvantGarde Bk BT" panose="020B0402020202020204" pitchFamily="34" charset="0"/>
            </a:endParaRPr>
          </a:p>
          <a:p>
            <a:r>
              <a:rPr lang="en-ZA" sz="2800" dirty="0">
                <a:latin typeface="AvantGarde Bk BT" panose="020B0402020202020204" pitchFamily="34" charset="0"/>
              </a:rPr>
              <a:t>git commit –a –m “made other change”</a:t>
            </a:r>
          </a:p>
          <a:p>
            <a:endParaRPr lang="en-ZA" sz="3200" dirty="0">
              <a:solidFill>
                <a:srgbClr val="DB3237"/>
              </a:solidFill>
              <a:latin typeface="Bebas Neue" panose="020B0606020202050201" pitchFamily="34" charset="0"/>
            </a:endParaRPr>
          </a:p>
        </p:txBody>
      </p:sp>
      <p:pic>
        <p:nvPicPr>
          <p:cNvPr id="6166" name="Picture 22" descr="Divergent history.">
            <a:extLst>
              <a:ext uri="{FF2B5EF4-FFF2-40B4-BE49-F238E27FC236}">
                <a16:creationId xmlns:a16="http://schemas.microsoft.com/office/drawing/2014/main" id="{EFCDD2C0-D04A-4A80-AAA1-65E7195E36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5748" y="350732"/>
            <a:ext cx="76200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06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15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15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1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16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1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616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61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616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6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19" grpId="0"/>
      <p:bldP spid="19" grpId="1"/>
      <p:bldP spid="21" grpId="0"/>
      <p:bldP spid="21" grpId="1"/>
      <p:bldP spid="21" grpId="2"/>
      <p:bldP spid="23" grpId="0"/>
      <p:bldP spid="2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31BA-9A5E-43B1-8CA4-ADDCA38DC1C1}"/>
              </a:ext>
            </a:extLst>
          </p:cNvPr>
          <p:cNvSpPr>
            <a:spLocks noGrp="1"/>
          </p:cNvSpPr>
          <p:nvPr>
            <p:ph type="title"/>
          </p:nvPr>
        </p:nvSpPr>
        <p:spPr>
          <a:xfrm>
            <a:off x="838200" y="2766218"/>
            <a:ext cx="10515600" cy="1325563"/>
          </a:xfrm>
        </p:spPr>
        <p:txBody>
          <a:bodyPr/>
          <a:lstStyle/>
          <a:p>
            <a:pPr algn="ctr"/>
            <a:r>
              <a:rPr lang="en-ZA" dirty="0"/>
              <a:t>…</a:t>
            </a:r>
          </a:p>
        </p:txBody>
      </p:sp>
    </p:spTree>
    <p:extLst>
      <p:ext uri="{BB962C8B-B14F-4D97-AF65-F5344CB8AC3E}">
        <p14:creationId xmlns:p14="http://schemas.microsoft.com/office/powerpoint/2010/main" val="1458184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lated image">
            <a:extLst>
              <a:ext uri="{FF2B5EF4-FFF2-40B4-BE49-F238E27FC236}">
                <a16:creationId xmlns:a16="http://schemas.microsoft.com/office/drawing/2014/main" id="{0932009A-06B8-422A-9EB3-6D3A2FAB448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3376" y="143434"/>
            <a:ext cx="10605247" cy="592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217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git merge meme">
            <a:extLst>
              <a:ext uri="{FF2B5EF4-FFF2-40B4-BE49-F238E27FC236}">
                <a16:creationId xmlns:a16="http://schemas.microsoft.com/office/drawing/2014/main" id="{78FD5CE7-4D21-49E0-9560-E7AC2F889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553" y="197223"/>
            <a:ext cx="8408894" cy="593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91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5221366" cy="523220"/>
          </a:xfrm>
          <a:prstGeom prst="rect">
            <a:avLst/>
          </a:prstGeom>
          <a:noFill/>
        </p:spPr>
        <p:txBody>
          <a:bodyPr wrap="none" rtlCol="0">
            <a:spAutoFit/>
          </a:bodyPr>
          <a:lstStyle/>
          <a:p>
            <a:r>
              <a:rPr lang="en-ZA" sz="2800" dirty="0">
                <a:latin typeface="AvantGarde Bk BT" panose="020B0402020202020204" pitchFamily="34" charset="0"/>
              </a:rPr>
              <a:t>Try to put everything together…</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Git Merge</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506292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When you pull from a remote repository, or you have two branches that need to become one, you will make use of git merge.</a:t>
            </a:r>
          </a:p>
          <a:p>
            <a:pPr marL="1200150" lvl="2" indent="-285750">
              <a:buFont typeface="Arial" panose="020B0604020202020204" pitchFamily="34" charset="0"/>
              <a:buChar char="•"/>
            </a:pPr>
            <a:r>
              <a:rPr lang="en-US" sz="1700" b="1" dirty="0">
                <a:latin typeface="AvantGarde Bk BT" panose="020B0402020202020204" pitchFamily="34" charset="0"/>
              </a:rPr>
              <a:t>Git does a three way merge between the latest commit on the main branch, the branch you are merging in and their most common ancestor.</a:t>
            </a:r>
          </a:p>
          <a:p>
            <a:pPr marL="1200150" lvl="2" indent="-285750">
              <a:buFont typeface="Arial" panose="020B0604020202020204" pitchFamily="34" charset="0"/>
              <a:buChar char="•"/>
            </a:pPr>
            <a:r>
              <a:rPr lang="en-US" sz="1700" b="1" dirty="0">
                <a:latin typeface="AvantGarde Bk BT" panose="020B0402020202020204" pitchFamily="34" charset="0"/>
              </a:rPr>
              <a:t>Sometimes git will be able to figure out what is going on and automatically merge the files. Most of the time, though, there will be conflicts to resolve, especially if two branches handled the same file.</a:t>
            </a:r>
          </a:p>
          <a:p>
            <a:pPr marL="1200150" lvl="2" indent="-285750">
              <a:buFont typeface="Arial" panose="020B0604020202020204" pitchFamily="34" charset="0"/>
              <a:buChar char="•"/>
            </a:pPr>
            <a:r>
              <a:rPr lang="en-US" sz="1700" b="1" dirty="0">
                <a:latin typeface="AvantGarde Bk BT" panose="020B0402020202020204" pitchFamily="34" charset="0"/>
              </a:rPr>
              <a:t>When you do a pull, the merge is initiated automatically. If you are merging to local branches, there are some steps to follow</a:t>
            </a:r>
          </a:p>
          <a:p>
            <a:pPr lvl="2"/>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Steps: Checkout the branch you want to merge another branch into. In this case, we’ll be merging testing into master. Then do the merge.</a:t>
            </a:r>
          </a:p>
          <a:p>
            <a:pPr marL="1657350" lvl="3" indent="-285750">
              <a:buFont typeface="Arial" panose="020B0604020202020204" pitchFamily="34" charset="0"/>
              <a:buChar char="•"/>
            </a:pPr>
            <a:r>
              <a:rPr lang="en-US" sz="1700" b="1" dirty="0">
                <a:latin typeface="AvantGarde Bk BT" panose="020B0402020202020204" pitchFamily="34" charset="0"/>
              </a:rPr>
              <a:t>checkout master</a:t>
            </a:r>
          </a:p>
          <a:p>
            <a:pPr marL="1657350" lvl="3" indent="-285750">
              <a:buFont typeface="Arial" panose="020B0604020202020204" pitchFamily="34" charset="0"/>
              <a:buChar char="•"/>
            </a:pPr>
            <a:r>
              <a:rPr lang="en-US" sz="1700" b="1" dirty="0">
                <a:latin typeface="AvantGarde Bk BT" panose="020B0402020202020204" pitchFamily="34" charset="0"/>
              </a:rPr>
              <a:t>git merge testing</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Once the merge is complete, git creates a new commit with the results of the merge.</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2585024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4416209" cy="523220"/>
          </a:xfrm>
          <a:prstGeom prst="rect">
            <a:avLst/>
          </a:prstGeom>
          <a:noFill/>
        </p:spPr>
        <p:txBody>
          <a:bodyPr wrap="none" rtlCol="0">
            <a:spAutoFit/>
          </a:bodyPr>
          <a:lstStyle/>
          <a:p>
            <a:r>
              <a:rPr lang="en-ZA" sz="2800" dirty="0">
                <a:latin typeface="AvantGarde Bk BT" panose="020B0402020202020204" pitchFamily="34" charset="0"/>
              </a:rPr>
              <a:t>…then realize you cannot.</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Merge Conflicts</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244682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Suddenly you see the dreaded message. “Automatic merge failed, fix conflicts then commit the result”. Checking git status will reveal to you which files have conflicts to resolve.</a:t>
            </a:r>
          </a:p>
          <a:p>
            <a:pPr marL="1200150" lvl="2" indent="-285750">
              <a:buFont typeface="Arial" panose="020B0604020202020204" pitchFamily="34" charset="0"/>
              <a:buChar char="•"/>
            </a:pPr>
            <a:r>
              <a:rPr lang="en-US" sz="1700" b="1" dirty="0">
                <a:latin typeface="AvantGarde Bk BT" panose="020B0402020202020204" pitchFamily="34" charset="0"/>
              </a:rPr>
              <a:t>Go to your working directory and open those files. They will have a section that looks something like this:</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pic>
        <p:nvPicPr>
          <p:cNvPr id="2" name="Picture 1">
            <a:extLst>
              <a:ext uri="{FF2B5EF4-FFF2-40B4-BE49-F238E27FC236}">
                <a16:creationId xmlns:a16="http://schemas.microsoft.com/office/drawing/2014/main" id="{9BDF9C21-1E52-4CC1-89E8-9511EFF7F150}"/>
              </a:ext>
            </a:extLst>
          </p:cNvPr>
          <p:cNvPicPr>
            <a:picLocks noChangeAspect="1"/>
          </p:cNvPicPr>
          <p:nvPr/>
        </p:nvPicPr>
        <p:blipFill>
          <a:blip r:embed="rId3"/>
          <a:stretch>
            <a:fillRect/>
          </a:stretch>
        </p:blipFill>
        <p:spPr>
          <a:xfrm>
            <a:off x="493059" y="3245633"/>
            <a:ext cx="6457670" cy="1982490"/>
          </a:xfrm>
          <a:prstGeom prst="rect">
            <a:avLst/>
          </a:prstGeom>
        </p:spPr>
      </p:pic>
      <p:sp>
        <p:nvSpPr>
          <p:cNvPr id="3" name="TextBox 2">
            <a:extLst>
              <a:ext uri="{FF2B5EF4-FFF2-40B4-BE49-F238E27FC236}">
                <a16:creationId xmlns:a16="http://schemas.microsoft.com/office/drawing/2014/main" id="{949B5D2B-66D5-42BF-8CC1-641F8DDDFB24}"/>
              </a:ext>
            </a:extLst>
          </p:cNvPr>
          <p:cNvSpPr txBox="1"/>
          <p:nvPr/>
        </p:nvSpPr>
        <p:spPr>
          <a:xfrm>
            <a:off x="6950729" y="3245633"/>
            <a:ext cx="4658565" cy="1754326"/>
          </a:xfrm>
          <a:prstGeom prst="rect">
            <a:avLst/>
          </a:prstGeom>
          <a:noFill/>
        </p:spPr>
        <p:txBody>
          <a:bodyPr wrap="square" rtlCol="0">
            <a:spAutoFit/>
          </a:bodyPr>
          <a:lstStyle/>
          <a:p>
            <a:r>
              <a:rPr lang="en-ZA" b="1" dirty="0">
                <a:latin typeface="AvantGarde Bk BT" panose="020B0402020202020204" pitchFamily="34" charset="0"/>
              </a:rPr>
              <a:t>Everything above the “=======“ line is the content of HEAD.</a:t>
            </a:r>
          </a:p>
          <a:p>
            <a:endParaRPr lang="en-ZA" b="1" dirty="0">
              <a:latin typeface="AvantGarde Bk BT" panose="020B0402020202020204" pitchFamily="34" charset="0"/>
            </a:endParaRPr>
          </a:p>
          <a:p>
            <a:r>
              <a:rPr lang="en-ZA" b="1" dirty="0">
                <a:latin typeface="AvantGarde Bk BT" panose="020B0402020202020204" pitchFamily="34" charset="0"/>
              </a:rPr>
              <a:t>Everything below is the content from the branch you are merging in.</a:t>
            </a:r>
          </a:p>
          <a:p>
            <a:endParaRPr lang="en-ZA" b="1" dirty="0">
              <a:latin typeface="AvantGarde Bk BT" panose="020B0402020202020204" pitchFamily="34" charset="0"/>
            </a:endParaRPr>
          </a:p>
        </p:txBody>
      </p:sp>
      <p:sp>
        <p:nvSpPr>
          <p:cNvPr id="4" name="TextBox 3">
            <a:extLst>
              <a:ext uri="{FF2B5EF4-FFF2-40B4-BE49-F238E27FC236}">
                <a16:creationId xmlns:a16="http://schemas.microsoft.com/office/drawing/2014/main" id="{D4D8AAA3-1F65-42C6-B8E3-9500FC7859E5}"/>
              </a:ext>
            </a:extLst>
          </p:cNvPr>
          <p:cNvSpPr txBox="1"/>
          <p:nvPr/>
        </p:nvSpPr>
        <p:spPr>
          <a:xfrm>
            <a:off x="493059" y="5228123"/>
            <a:ext cx="11468480" cy="923330"/>
          </a:xfrm>
          <a:prstGeom prst="rect">
            <a:avLst/>
          </a:prstGeom>
          <a:noFill/>
        </p:spPr>
        <p:txBody>
          <a:bodyPr wrap="square" rtlCol="0">
            <a:spAutoFit/>
          </a:bodyPr>
          <a:lstStyle/>
          <a:p>
            <a:r>
              <a:rPr lang="en-ZA" b="1" dirty="0">
                <a:latin typeface="AvantGarde Bk BT" panose="020B0402020202020204" pitchFamily="34" charset="0"/>
              </a:rPr>
              <a:t>To resolve the conflict, pick whatever you need from each section, delete the rest, make sure to also delete the &lt;&lt;&lt;&lt;&lt;&lt;&lt;HEAD line, ======= line, and the &gt;&gt;&gt;&gt;&gt;&gt;&gt;</a:t>
            </a:r>
            <a:r>
              <a:rPr lang="en-ZA" b="1" dirty="0" err="1">
                <a:latin typeface="AvantGarde Bk BT" panose="020B0402020202020204" pitchFamily="34" charset="0"/>
              </a:rPr>
              <a:t>branchname</a:t>
            </a:r>
            <a:r>
              <a:rPr lang="en-ZA" b="1" dirty="0">
                <a:latin typeface="AvantGarde Bk BT" panose="020B0402020202020204" pitchFamily="34" charset="0"/>
              </a:rPr>
              <a:t> line.</a:t>
            </a:r>
          </a:p>
          <a:p>
            <a:r>
              <a:rPr lang="en-ZA" b="1" dirty="0">
                <a:latin typeface="AvantGarde Bk BT" panose="020B0402020202020204" pitchFamily="34" charset="0"/>
              </a:rPr>
              <a:t>Stage the now merged files and commit them to finalize the merge.</a:t>
            </a:r>
          </a:p>
        </p:txBody>
      </p:sp>
    </p:spTree>
    <p:extLst>
      <p:ext uri="{BB962C8B-B14F-4D97-AF65-F5344CB8AC3E}">
        <p14:creationId xmlns:p14="http://schemas.microsoft.com/office/powerpoint/2010/main" val="88548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31BA-9A5E-43B1-8CA4-ADDCA38DC1C1}"/>
              </a:ext>
            </a:extLst>
          </p:cNvPr>
          <p:cNvSpPr>
            <a:spLocks noGrp="1"/>
          </p:cNvSpPr>
          <p:nvPr>
            <p:ph type="title"/>
          </p:nvPr>
        </p:nvSpPr>
        <p:spPr>
          <a:xfrm>
            <a:off x="838200" y="2766218"/>
            <a:ext cx="10515600" cy="1325563"/>
          </a:xfrm>
        </p:spPr>
        <p:txBody>
          <a:bodyPr/>
          <a:lstStyle/>
          <a:p>
            <a:pPr algn="ctr"/>
            <a:r>
              <a:rPr lang="en-ZA" dirty="0"/>
              <a:t>…</a:t>
            </a:r>
          </a:p>
        </p:txBody>
      </p:sp>
    </p:spTree>
    <p:extLst>
      <p:ext uri="{BB962C8B-B14F-4D97-AF65-F5344CB8AC3E}">
        <p14:creationId xmlns:p14="http://schemas.microsoft.com/office/powerpoint/2010/main" val="3412007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Types of version control</a:t>
            </a:r>
          </a:p>
        </p:txBody>
      </p:sp>
      <p:pic>
        <p:nvPicPr>
          <p:cNvPr id="2054" name="Picture 6" descr="Distributed version control diagram">
            <a:extLst>
              <a:ext uri="{FF2B5EF4-FFF2-40B4-BE49-F238E27FC236}">
                <a16:creationId xmlns:a16="http://schemas.microsoft.com/office/drawing/2014/main" id="{B343C975-F5D0-4363-91F3-460FB51DF6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0589" y="2634698"/>
            <a:ext cx="2489142" cy="29811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entralized version control diagram">
            <a:extLst>
              <a:ext uri="{FF2B5EF4-FFF2-40B4-BE49-F238E27FC236}">
                <a16:creationId xmlns:a16="http://schemas.microsoft.com/office/drawing/2014/main" id="{95AC9D1B-6D7F-4950-987D-493843C0A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1271" y="2634699"/>
            <a:ext cx="4289458" cy="298117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cal version control diagram">
            <a:extLst>
              <a:ext uri="{FF2B5EF4-FFF2-40B4-BE49-F238E27FC236}">
                <a16:creationId xmlns:a16="http://schemas.microsoft.com/office/drawing/2014/main" id="{FBBBACDB-02DB-4C36-8C0B-F71F6935C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51" y="2634700"/>
            <a:ext cx="3495187" cy="298401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D2B0D5E-F6FA-4A04-8456-F3D65144CD8E}"/>
              </a:ext>
            </a:extLst>
          </p:cNvPr>
          <p:cNvCxnSpPr/>
          <p:nvPr/>
        </p:nvCxnSpPr>
        <p:spPr>
          <a:xfrm>
            <a:off x="3775046" y="1386099"/>
            <a:ext cx="0" cy="4655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64DD9C6-BAF1-4FBB-BB76-7BA296CEB442}"/>
              </a:ext>
            </a:extLst>
          </p:cNvPr>
          <p:cNvCxnSpPr/>
          <p:nvPr/>
        </p:nvCxnSpPr>
        <p:spPr>
          <a:xfrm>
            <a:off x="8408158" y="1251886"/>
            <a:ext cx="0" cy="4655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E94A91-6D03-46CE-98F5-087653F50ACD}"/>
              </a:ext>
            </a:extLst>
          </p:cNvPr>
          <p:cNvSpPr txBox="1"/>
          <p:nvPr/>
        </p:nvSpPr>
        <p:spPr>
          <a:xfrm>
            <a:off x="139051" y="1573416"/>
            <a:ext cx="3495175" cy="523220"/>
          </a:xfrm>
          <a:prstGeom prst="rect">
            <a:avLst/>
          </a:prstGeom>
          <a:noFill/>
        </p:spPr>
        <p:txBody>
          <a:bodyPr wrap="square" rtlCol="0">
            <a:spAutoFit/>
          </a:bodyPr>
          <a:lstStyle/>
          <a:p>
            <a:r>
              <a:rPr lang="en-ZA" sz="2800" dirty="0">
                <a:latin typeface="AvantGarde Bk BT" panose="020B0402020202020204" pitchFamily="34" charset="0"/>
              </a:rPr>
              <a:t>Local Version Control</a:t>
            </a:r>
            <a:endParaRPr lang="en-ZA" sz="3200" dirty="0">
              <a:solidFill>
                <a:srgbClr val="DB3237"/>
              </a:solidFill>
              <a:latin typeface="Bebas Neue" panose="020B0606020202050201" pitchFamily="34" charset="0"/>
            </a:endParaRPr>
          </a:p>
        </p:txBody>
      </p:sp>
      <p:sp>
        <p:nvSpPr>
          <p:cNvPr id="20" name="TextBox 19">
            <a:extLst>
              <a:ext uri="{FF2B5EF4-FFF2-40B4-BE49-F238E27FC236}">
                <a16:creationId xmlns:a16="http://schemas.microsoft.com/office/drawing/2014/main" id="{10D5F22C-EB02-4792-93C5-6853FF87F7E0}"/>
              </a:ext>
            </a:extLst>
          </p:cNvPr>
          <p:cNvSpPr txBox="1"/>
          <p:nvPr/>
        </p:nvSpPr>
        <p:spPr>
          <a:xfrm>
            <a:off x="4344015" y="1357973"/>
            <a:ext cx="3495175" cy="954107"/>
          </a:xfrm>
          <a:prstGeom prst="rect">
            <a:avLst/>
          </a:prstGeom>
          <a:noFill/>
        </p:spPr>
        <p:txBody>
          <a:bodyPr wrap="square" rtlCol="0">
            <a:spAutoFit/>
          </a:bodyPr>
          <a:lstStyle/>
          <a:p>
            <a:pPr algn="ctr"/>
            <a:r>
              <a:rPr lang="en-ZA" sz="2800" dirty="0">
                <a:latin typeface="AvantGarde Bk BT" panose="020B0402020202020204" pitchFamily="34" charset="0"/>
              </a:rPr>
              <a:t>Centralized Version Control</a:t>
            </a:r>
            <a:endParaRPr lang="en-ZA" sz="3200" dirty="0">
              <a:solidFill>
                <a:srgbClr val="DB3237"/>
              </a:solidFill>
              <a:latin typeface="Bebas Neue" panose="020B0606020202050201" pitchFamily="34" charset="0"/>
            </a:endParaRPr>
          </a:p>
        </p:txBody>
      </p:sp>
      <p:sp>
        <p:nvSpPr>
          <p:cNvPr id="21" name="TextBox 20">
            <a:extLst>
              <a:ext uri="{FF2B5EF4-FFF2-40B4-BE49-F238E27FC236}">
                <a16:creationId xmlns:a16="http://schemas.microsoft.com/office/drawing/2014/main" id="{04D472F9-9ABD-408D-B718-B02A007B9E4C}"/>
              </a:ext>
            </a:extLst>
          </p:cNvPr>
          <p:cNvSpPr txBox="1"/>
          <p:nvPr/>
        </p:nvSpPr>
        <p:spPr>
          <a:xfrm>
            <a:off x="8518967" y="1357972"/>
            <a:ext cx="3495175" cy="954107"/>
          </a:xfrm>
          <a:prstGeom prst="rect">
            <a:avLst/>
          </a:prstGeom>
          <a:noFill/>
        </p:spPr>
        <p:txBody>
          <a:bodyPr wrap="square" rtlCol="0">
            <a:spAutoFit/>
          </a:bodyPr>
          <a:lstStyle/>
          <a:p>
            <a:pPr algn="ctr"/>
            <a:r>
              <a:rPr lang="en-ZA" sz="2800" dirty="0">
                <a:latin typeface="AvantGarde Bk BT" panose="020B0402020202020204" pitchFamily="34" charset="0"/>
              </a:rPr>
              <a:t>Distributed Version Control</a:t>
            </a:r>
            <a:endParaRPr lang="en-ZA" sz="3200" dirty="0">
              <a:solidFill>
                <a:srgbClr val="DB3237"/>
              </a:solidFill>
              <a:latin typeface="Bebas Neue" panose="020B0606020202050201" pitchFamily="34" charset="0"/>
            </a:endParaRPr>
          </a:p>
        </p:txBody>
      </p:sp>
    </p:spTree>
    <p:extLst>
      <p:ext uri="{BB962C8B-B14F-4D97-AF65-F5344CB8AC3E}">
        <p14:creationId xmlns:p14="http://schemas.microsoft.com/office/powerpoint/2010/main" val="1573929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6406177" cy="523220"/>
          </a:xfrm>
          <a:prstGeom prst="rect">
            <a:avLst/>
          </a:prstGeom>
          <a:noFill/>
        </p:spPr>
        <p:txBody>
          <a:bodyPr wrap="none" rtlCol="0">
            <a:spAutoFit/>
          </a:bodyPr>
          <a:lstStyle/>
          <a:p>
            <a:r>
              <a:rPr lang="en-ZA" sz="2800" dirty="0">
                <a:latin typeface="AvantGarde Bk BT" panose="020B0402020202020204" pitchFamily="34" charset="0"/>
              </a:rPr>
              <a:t>Like merging, only completely different</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REBASING</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27809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Another way of combining to diverged branches.</a:t>
            </a:r>
          </a:p>
          <a:p>
            <a:pPr marL="1200150" lvl="2" indent="-285750">
              <a:buFont typeface="Arial" panose="020B0604020202020204" pitchFamily="34" charset="0"/>
              <a:buChar char="•"/>
            </a:pPr>
            <a:r>
              <a:rPr lang="en-US" sz="1700" b="1" dirty="0">
                <a:latin typeface="AvantGarde Bk BT" panose="020B0402020202020204" pitchFamily="34" charset="0"/>
              </a:rPr>
              <a:t>Instead of doing a 3-way merge, combining the endpoints of both branches, a rebase takes the changes from one branch and replays them on top of another branch.</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rebase testing</a:t>
            </a:r>
          </a:p>
          <a:p>
            <a:pPr marL="1657350" lvl="3" indent="-285750">
              <a:buFont typeface="Arial" panose="020B0604020202020204" pitchFamily="34" charset="0"/>
              <a:buChar char="•"/>
            </a:pPr>
            <a:r>
              <a:rPr lang="en-US" sz="1700" b="1" dirty="0">
                <a:latin typeface="AvantGarde Bk BT" panose="020B0402020202020204" pitchFamily="34" charset="0"/>
              </a:rPr>
              <a:t>This is the basic rebase, it just takes the commits from the testing branch and replays them on top of master.</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 rebase &lt;branch to rebase&gt;</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lvl="1"/>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pic>
        <p:nvPicPr>
          <p:cNvPr id="1028" name="Picture 4" descr="Fast-forwarding the master branch.">
            <a:extLst>
              <a:ext uri="{FF2B5EF4-FFF2-40B4-BE49-F238E27FC236}">
                <a16:creationId xmlns:a16="http://schemas.microsoft.com/office/drawing/2014/main" id="{22C3269A-E100-4DD2-8973-AFE35E5A8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701" y="3899658"/>
            <a:ext cx="76200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137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4083169" cy="523220"/>
          </a:xfrm>
          <a:prstGeom prst="rect">
            <a:avLst/>
          </a:prstGeom>
          <a:noFill/>
        </p:spPr>
        <p:txBody>
          <a:bodyPr wrap="none" rtlCol="0">
            <a:spAutoFit/>
          </a:bodyPr>
          <a:lstStyle/>
          <a:p>
            <a:r>
              <a:rPr lang="en-ZA" sz="2800" dirty="0">
                <a:latin typeface="AvantGarde Bk BT" panose="020B0402020202020204" pitchFamily="34" charset="0"/>
              </a:rPr>
              <a:t>More interesting rebases</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REBASE --ONTO</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278094"/>
          </a:xfrm>
          <a:prstGeom prst="rect">
            <a:avLst/>
          </a:prstGeom>
          <a:noFill/>
        </p:spPr>
        <p:txBody>
          <a:bodyPr wrap="square" rtlCol="0">
            <a:spAutoFit/>
          </a:bodyPr>
          <a:lstStyle/>
          <a:p>
            <a:pPr marL="742950" lvl="1" indent="-285750">
              <a:buFont typeface="Arial" panose="020B0604020202020204" pitchFamily="34" charset="0"/>
              <a:buChar char="•"/>
            </a:pPr>
            <a:r>
              <a:rPr lang="en-US" sz="1700" b="1" dirty="0">
                <a:latin typeface="AvantGarde Bk BT" panose="020B0402020202020204" pitchFamily="34" charset="0"/>
              </a:rPr>
              <a:t>Suppose you have a history like the one on the right</a:t>
            </a:r>
          </a:p>
          <a:p>
            <a:pPr marL="742950" lvl="1" indent="-285750">
              <a:buFont typeface="Arial" panose="020B0604020202020204" pitchFamily="34" charset="0"/>
              <a:buChar char="•"/>
            </a:pPr>
            <a:r>
              <a:rPr lang="en-US" sz="1700" b="1" dirty="0">
                <a:latin typeface="AvantGarde Bk BT" panose="020B0402020202020204" pitchFamily="34" charset="0"/>
              </a:rPr>
              <a:t>You want to merge the changes from the client branch</a:t>
            </a:r>
          </a:p>
          <a:p>
            <a:pPr marL="742950" lvl="1" indent="-285750">
              <a:buFont typeface="Arial" panose="020B0604020202020204" pitchFamily="34" charset="0"/>
              <a:buChar char="•"/>
            </a:pPr>
            <a:r>
              <a:rPr lang="en-US" sz="1700" b="1" dirty="0">
                <a:latin typeface="AvantGarde Bk BT" panose="020B0402020202020204" pitchFamily="34" charset="0"/>
              </a:rPr>
              <a:t>You do NOT yet want to merge the changes from the server branch.</a:t>
            </a:r>
          </a:p>
          <a:p>
            <a:pPr marL="742950" lvl="1" indent="-285750">
              <a:buFont typeface="Arial" panose="020B0604020202020204" pitchFamily="34" charset="0"/>
              <a:buChar char="•"/>
            </a:pPr>
            <a:endParaRPr lang="en-US" sz="1700" b="1" dirty="0">
              <a:latin typeface="AvantGarde Bk BT" panose="020B0402020202020204" pitchFamily="34" charset="0"/>
            </a:endParaRPr>
          </a:p>
          <a:p>
            <a:pPr marL="742950" lvl="1" indent="-285750">
              <a:buFont typeface="Arial" panose="020B0604020202020204" pitchFamily="34" charset="0"/>
              <a:buChar char="•"/>
            </a:pPr>
            <a:r>
              <a:rPr lang="en-US" sz="1700" b="1" dirty="0">
                <a:latin typeface="AvantGarde Bk BT" panose="020B0402020202020204" pitchFamily="34" charset="0"/>
              </a:rPr>
              <a:t>git rebase --onto master server client</a:t>
            </a:r>
          </a:p>
          <a:p>
            <a:pPr marL="1200150" lvl="2" indent="-285750">
              <a:buFont typeface="Arial" panose="020B0604020202020204" pitchFamily="34" charset="0"/>
              <a:buChar char="•"/>
            </a:pPr>
            <a:r>
              <a:rPr lang="en-US" sz="1700" b="1" dirty="0">
                <a:latin typeface="AvantGarde Bk BT" panose="020B0402020202020204" pitchFamily="34" charset="0"/>
              </a:rPr>
              <a:t>This takes all the changes from client, since it diverged from client,</a:t>
            </a:r>
          </a:p>
          <a:p>
            <a:pPr lvl="2"/>
            <a:r>
              <a:rPr lang="en-US" sz="1700" b="1" dirty="0">
                <a:latin typeface="AvantGarde Bk BT" panose="020B0402020202020204" pitchFamily="34" charset="0"/>
              </a:rPr>
              <a:t>     and rebases them onto the master branch as if they were based directly</a:t>
            </a:r>
          </a:p>
          <a:p>
            <a:pPr lvl="2"/>
            <a:r>
              <a:rPr lang="en-US" sz="1700" b="1" dirty="0">
                <a:latin typeface="AvantGarde Bk BT" panose="020B0402020202020204" pitchFamily="34" charset="0"/>
              </a:rPr>
              <a:t>     on the master branch.</a:t>
            </a:r>
          </a:p>
          <a:p>
            <a:pPr lvl="3"/>
            <a:endParaRPr lang="en-US" sz="1700" b="1" dirty="0">
              <a:latin typeface="AvantGarde Bk BT" panose="020B0402020202020204" pitchFamily="34" charset="0"/>
            </a:endParaRPr>
          </a:p>
          <a:p>
            <a:pPr marL="742950" lvl="1" indent="-285750">
              <a:buFont typeface="Arial" panose="020B0604020202020204" pitchFamily="34" charset="0"/>
              <a:buChar char="•"/>
            </a:pPr>
            <a:r>
              <a:rPr lang="en-US" sz="1700" b="1" dirty="0">
                <a:latin typeface="AvantGarde Bk BT" panose="020B0402020202020204" pitchFamily="34" charset="0"/>
              </a:rPr>
              <a:t>git rebase --onto &lt;target branch&gt; &lt;diff branch&gt; &lt;branch to rebase&gt;</a:t>
            </a:r>
          </a:p>
          <a:p>
            <a:pPr lvl="1"/>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pic>
        <p:nvPicPr>
          <p:cNvPr id="2052" name="Picture 4" descr="A history with a topic branch off another topic branch.">
            <a:extLst>
              <a:ext uri="{FF2B5EF4-FFF2-40B4-BE49-F238E27FC236}">
                <a16:creationId xmlns:a16="http://schemas.microsoft.com/office/drawing/2014/main" id="{FDD5008C-36DB-4711-AC43-BF1B43959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717" y="1529606"/>
            <a:ext cx="5442822" cy="3170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12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31BA-9A5E-43B1-8CA4-ADDCA38DC1C1}"/>
              </a:ext>
            </a:extLst>
          </p:cNvPr>
          <p:cNvSpPr>
            <a:spLocks noGrp="1"/>
          </p:cNvSpPr>
          <p:nvPr>
            <p:ph type="title"/>
          </p:nvPr>
        </p:nvSpPr>
        <p:spPr>
          <a:xfrm>
            <a:off x="838200" y="2766218"/>
            <a:ext cx="10515600" cy="1325563"/>
          </a:xfrm>
        </p:spPr>
        <p:txBody>
          <a:bodyPr/>
          <a:lstStyle/>
          <a:p>
            <a:pPr algn="ctr"/>
            <a:r>
              <a:rPr lang="en-ZA" dirty="0"/>
              <a:t>…</a:t>
            </a:r>
          </a:p>
        </p:txBody>
      </p:sp>
    </p:spTree>
    <p:extLst>
      <p:ext uri="{BB962C8B-B14F-4D97-AF65-F5344CB8AC3E}">
        <p14:creationId xmlns:p14="http://schemas.microsoft.com/office/powerpoint/2010/main" val="3011775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056507"/>
            <a:ext cx="10515600" cy="744986"/>
          </a:xfrm>
        </p:spPr>
        <p:txBody>
          <a:bodyPr>
            <a:noAutofit/>
          </a:bodyPr>
          <a:lstStyle/>
          <a:p>
            <a:pPr algn="ctr"/>
            <a:r>
              <a:rPr lang="en-GB" sz="6000" b="1" dirty="0">
                <a:latin typeface="Bebas Neue" panose="020B0606020202050201" pitchFamily="34" charset="0"/>
              </a:rPr>
              <a:t>DO NOT REBASE PUSHED COMMITS</a:t>
            </a:r>
            <a:br>
              <a:rPr lang="en-GB" sz="6000" b="1" dirty="0">
                <a:latin typeface="Bebas Neue" panose="020B0606020202050201" pitchFamily="34" charset="0"/>
              </a:rPr>
            </a:br>
            <a:r>
              <a:rPr lang="en-GB" sz="6000" b="1" dirty="0">
                <a:latin typeface="Bebas Neue" panose="020B0606020202050201" pitchFamily="34" charset="0"/>
              </a:rPr>
              <a:t>DON’T DO IT</a:t>
            </a:r>
            <a:br>
              <a:rPr lang="en-GB" sz="6000" b="1" dirty="0">
                <a:latin typeface="Bebas Neue" panose="020B0606020202050201" pitchFamily="34" charset="0"/>
              </a:rPr>
            </a:br>
            <a:r>
              <a:rPr lang="en-GB" sz="6000" b="1" dirty="0">
                <a:latin typeface="Bebas Neue" panose="020B0606020202050201" pitchFamily="34" charset="0"/>
              </a:rPr>
              <a:t>JUST </a:t>
            </a:r>
            <a:r>
              <a:rPr lang="en-GB" sz="6000" b="1" dirty="0" err="1">
                <a:latin typeface="Bebas Neue" panose="020B0606020202050201" pitchFamily="34" charset="0"/>
              </a:rPr>
              <a:t>DON’t</a:t>
            </a:r>
            <a:endParaRPr lang="en-GB" sz="6000" b="1" dirty="0">
              <a:latin typeface="Bebas Neue" panose="020B0606020202050201" pitchFamily="34" charset="0"/>
            </a:endParaRPr>
          </a:p>
        </p:txBody>
      </p:sp>
    </p:spTree>
    <p:extLst>
      <p:ext uri="{BB962C8B-B14F-4D97-AF65-F5344CB8AC3E}">
        <p14:creationId xmlns:p14="http://schemas.microsoft.com/office/powerpoint/2010/main" val="1807254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2686248" cy="523220"/>
          </a:xfrm>
          <a:prstGeom prst="rect">
            <a:avLst/>
          </a:prstGeom>
          <a:noFill/>
        </p:spPr>
        <p:txBody>
          <a:bodyPr wrap="none" rtlCol="0">
            <a:spAutoFit/>
          </a:bodyPr>
          <a:lstStyle/>
          <a:p>
            <a:r>
              <a:rPr lang="en-ZA" sz="2800" dirty="0">
                <a:latin typeface="AvantGarde Bk BT" panose="020B0402020202020204" pitchFamily="34" charset="0"/>
              </a:rPr>
              <a:t>Rewriting history</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Interactive REBASE</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016484"/>
          </a:xfrm>
          <a:prstGeom prst="rect">
            <a:avLst/>
          </a:prstGeom>
          <a:noFill/>
        </p:spPr>
        <p:txBody>
          <a:bodyPr wrap="square" rtlCol="0">
            <a:spAutoFit/>
          </a:bodyPr>
          <a:lstStyle/>
          <a:p>
            <a:pPr marL="742950" lvl="1" indent="-285750">
              <a:buFont typeface="Arial" panose="020B0604020202020204" pitchFamily="34" charset="0"/>
              <a:buChar char="•"/>
            </a:pPr>
            <a:r>
              <a:rPr lang="en-US" sz="1700" b="1" dirty="0">
                <a:latin typeface="AvantGarde Bk BT" panose="020B0402020202020204" pitchFamily="34" charset="0"/>
              </a:rPr>
              <a:t>git rebase -</a:t>
            </a:r>
            <a:r>
              <a:rPr lang="en-US" sz="1700" b="1" dirty="0" err="1">
                <a:latin typeface="AvantGarde Bk BT" panose="020B0402020202020204" pitchFamily="34" charset="0"/>
              </a:rPr>
              <a:t>i</a:t>
            </a:r>
            <a:r>
              <a:rPr lang="en-US" sz="1700" b="1" dirty="0">
                <a:latin typeface="AvantGarde Bk BT" panose="020B0402020202020204" pitchFamily="34" charset="0"/>
              </a:rPr>
              <a:t> HEAD~&lt;amount of commits you want to go back&gt;</a:t>
            </a:r>
          </a:p>
          <a:p>
            <a:pPr marL="742950" lvl="1" indent="-285750">
              <a:buFont typeface="Arial" panose="020B0604020202020204" pitchFamily="34" charset="0"/>
              <a:buChar char="•"/>
            </a:pPr>
            <a:r>
              <a:rPr lang="en-US" sz="1700" b="1" dirty="0">
                <a:latin typeface="AvantGarde Bk BT" panose="020B0402020202020204" pitchFamily="34" charset="0"/>
              </a:rPr>
              <a:t>Your editor will open up with a list of commits and instructions</a:t>
            </a:r>
          </a:p>
          <a:p>
            <a:pPr marL="742950" lvl="1" indent="-285750">
              <a:buFont typeface="Arial" panose="020B0604020202020204" pitchFamily="34" charset="0"/>
              <a:buChar char="•"/>
            </a:pPr>
            <a:r>
              <a:rPr lang="en-US" sz="1700" b="1" dirty="0">
                <a:latin typeface="AvantGarde Bk BT" panose="020B0402020202020204" pitchFamily="34" charset="0"/>
              </a:rPr>
              <a:t>For commits you want to change, change the word “pick” in that line to one of the following:</a:t>
            </a:r>
          </a:p>
          <a:p>
            <a:pPr marL="1200150" lvl="2" indent="-285750">
              <a:buFont typeface="Arial" panose="020B0604020202020204" pitchFamily="34" charset="0"/>
              <a:buChar char="•"/>
            </a:pPr>
            <a:r>
              <a:rPr lang="en-US" sz="1700" b="1" dirty="0">
                <a:latin typeface="AvantGarde Bk BT" panose="020B0402020202020204" pitchFamily="34" charset="0"/>
              </a:rPr>
              <a:t>“edit” – this will stop the rebase after that commit, allowing you to amend the commit.</a:t>
            </a:r>
          </a:p>
          <a:p>
            <a:pPr marL="1200150" lvl="2" indent="-285750">
              <a:buFont typeface="Arial" panose="020B0604020202020204" pitchFamily="34" charset="0"/>
              <a:buChar char="•"/>
            </a:pPr>
            <a:r>
              <a:rPr lang="en-US" sz="1700" b="1" dirty="0">
                <a:latin typeface="AvantGarde Bk BT" panose="020B0402020202020204" pitchFamily="34" charset="0"/>
              </a:rPr>
              <a:t>“reword” – this will take the commit but let you edit the commit message.</a:t>
            </a:r>
          </a:p>
          <a:p>
            <a:pPr marL="1200150" lvl="2" indent="-285750">
              <a:buFont typeface="Arial" panose="020B0604020202020204" pitchFamily="34" charset="0"/>
              <a:buChar char="•"/>
            </a:pPr>
            <a:r>
              <a:rPr lang="en-US" sz="1700" b="1" dirty="0">
                <a:latin typeface="AvantGarde Bk BT" panose="020B0402020202020204" pitchFamily="34" charset="0"/>
              </a:rPr>
              <a:t>“squash” – this will pick this commit, but combine it with the previous commit as one commit.</a:t>
            </a:r>
          </a:p>
          <a:p>
            <a:pPr marL="1200150" lvl="2" indent="-285750">
              <a:buFont typeface="Arial" panose="020B0604020202020204" pitchFamily="34" charset="0"/>
              <a:buChar char="•"/>
            </a:pPr>
            <a:r>
              <a:rPr lang="en-US" sz="1700" b="1" dirty="0">
                <a:latin typeface="AvantGarde Bk BT" panose="020B0402020202020204" pitchFamily="34" charset="0"/>
              </a:rPr>
              <a:t>“fixup” – this does the same thing as squash, but discards this commit’s commit message.</a:t>
            </a:r>
          </a:p>
          <a:p>
            <a:pPr marL="742950" lvl="1" indent="-285750">
              <a:buFont typeface="Arial" panose="020B0604020202020204" pitchFamily="34" charset="0"/>
              <a:buChar char="•"/>
            </a:pPr>
            <a:r>
              <a:rPr lang="en-US" sz="1700" b="1" dirty="0">
                <a:latin typeface="AvantGarde Bk BT" panose="020B0402020202020204" pitchFamily="34" charset="0"/>
              </a:rPr>
              <a:t>You can also reorder the entries in this list of commits, this will cause them to rebased in this new order.</a:t>
            </a:r>
          </a:p>
          <a:p>
            <a:pPr marL="742950" lvl="1" indent="-285750">
              <a:buFont typeface="Arial" panose="020B0604020202020204" pitchFamily="34" charset="0"/>
              <a:buChar char="•"/>
            </a:pPr>
            <a:r>
              <a:rPr lang="en-US" sz="1700" b="1" dirty="0">
                <a:latin typeface="AvantGarde Bk BT" panose="020B0402020202020204" pitchFamily="34" charset="0"/>
              </a:rPr>
              <a:t>Removing a commit from this list discards that commit and the changes connected to it completely.</a:t>
            </a:r>
          </a:p>
          <a:p>
            <a:pPr marL="742950" lvl="1" indent="-285750">
              <a:buFont typeface="Arial" panose="020B0604020202020204" pitchFamily="34" charset="0"/>
              <a:buChar char="•"/>
            </a:pPr>
            <a:r>
              <a:rPr lang="en-US" sz="1700" b="1" dirty="0">
                <a:latin typeface="AvantGarde Bk BT" panose="020B0402020202020204" pitchFamily="34" charset="0"/>
              </a:rPr>
              <a:t>Whenever you are done editing a commit, do “git rebase --continue“ to let the process go on.</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3046747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31BA-9A5E-43B1-8CA4-ADDCA38DC1C1}"/>
              </a:ext>
            </a:extLst>
          </p:cNvPr>
          <p:cNvSpPr>
            <a:spLocks noGrp="1"/>
          </p:cNvSpPr>
          <p:nvPr>
            <p:ph type="title"/>
          </p:nvPr>
        </p:nvSpPr>
        <p:spPr>
          <a:xfrm>
            <a:off x="838200" y="2766218"/>
            <a:ext cx="10515600" cy="1325563"/>
          </a:xfrm>
        </p:spPr>
        <p:txBody>
          <a:bodyPr/>
          <a:lstStyle/>
          <a:p>
            <a:pPr algn="ctr"/>
            <a:r>
              <a:rPr lang="en-ZA" dirty="0"/>
              <a:t>…</a:t>
            </a:r>
          </a:p>
        </p:txBody>
      </p:sp>
    </p:spTree>
    <p:extLst>
      <p:ext uri="{BB962C8B-B14F-4D97-AF65-F5344CB8AC3E}">
        <p14:creationId xmlns:p14="http://schemas.microsoft.com/office/powerpoint/2010/main" val="1109110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1901483" cy="523220"/>
          </a:xfrm>
          <a:prstGeom prst="rect">
            <a:avLst/>
          </a:prstGeom>
          <a:noFill/>
        </p:spPr>
        <p:txBody>
          <a:bodyPr wrap="none" rtlCol="0">
            <a:spAutoFit/>
          </a:bodyPr>
          <a:lstStyle/>
          <a:p>
            <a:r>
              <a:rPr lang="en-ZA" sz="2800" dirty="0">
                <a:latin typeface="AvantGarde Bk BT" panose="020B0402020202020204" pitchFamily="34" charset="0"/>
              </a:rPr>
              <a:t>Do it pretty</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GIT GUI</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801314"/>
          </a:xfrm>
          <a:prstGeom prst="rect">
            <a:avLst/>
          </a:prstGeom>
          <a:noFill/>
        </p:spPr>
        <p:txBody>
          <a:bodyPr wrap="square" rtlCol="0">
            <a:spAutoFit/>
          </a:bodyPr>
          <a:lstStyle/>
          <a:p>
            <a:pPr marL="742950" lvl="1" indent="-285750">
              <a:buFont typeface="Arial" panose="020B0604020202020204" pitchFamily="34" charset="0"/>
              <a:buChar char="•"/>
            </a:pPr>
            <a:r>
              <a:rPr lang="en-US" sz="1700" b="1" dirty="0">
                <a:latin typeface="AvantGarde Bk BT" panose="020B0402020202020204" pitchFamily="34" charset="0"/>
              </a:rPr>
              <a:t>The git command line is very powerful and it is important that you know how everything works, in case you need to fix something.</a:t>
            </a:r>
          </a:p>
          <a:p>
            <a:pPr marL="742950" lvl="1" indent="-285750">
              <a:buFont typeface="Arial" panose="020B0604020202020204" pitchFamily="34" charset="0"/>
              <a:buChar char="•"/>
            </a:pPr>
            <a:r>
              <a:rPr lang="en-US" sz="1700" b="1" dirty="0">
                <a:latin typeface="AvantGarde Bk BT" panose="020B0402020202020204" pitchFamily="34" charset="0"/>
              </a:rPr>
              <a:t>That being said, for day-to-day work you might prefer to use a GUI, of which there are quite a few:</a:t>
            </a:r>
          </a:p>
          <a:p>
            <a:pPr lvl="1"/>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err="1">
                <a:latin typeface="AvantGarde Bk BT" panose="020B0402020202020204" pitchFamily="34" charset="0"/>
              </a:rPr>
              <a:t>GitExtensions</a:t>
            </a:r>
            <a:r>
              <a:rPr lang="en-US" sz="1700" b="1" dirty="0">
                <a:latin typeface="AvantGarde Bk BT" panose="020B0402020202020204" pitchFamily="34" charset="0"/>
              </a:rPr>
              <a:t> – Not very pretty but quite powerful and has a lot of features</a:t>
            </a:r>
          </a:p>
          <a:p>
            <a:pPr lvl="2"/>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err="1">
                <a:latin typeface="AvantGarde Bk BT" panose="020B0402020202020204" pitchFamily="34" charset="0"/>
              </a:rPr>
              <a:t>GitKraken</a:t>
            </a:r>
            <a:r>
              <a:rPr lang="en-US" sz="1700" b="1" dirty="0">
                <a:latin typeface="AvantGarde Bk BT" panose="020B0402020202020204" pitchFamily="34" charset="0"/>
              </a:rPr>
              <a:t> – Very well designed GUI, but can be slow and is less powerful than </a:t>
            </a:r>
            <a:r>
              <a:rPr lang="en-US" sz="1700" b="1" dirty="0" err="1">
                <a:latin typeface="AvantGarde Bk BT" panose="020B0402020202020204" pitchFamily="34" charset="0"/>
              </a:rPr>
              <a:t>GitExtensions</a:t>
            </a:r>
            <a:endParaRPr lang="en-US" sz="1700" b="1" dirty="0">
              <a:latin typeface="AvantGarde Bk BT" panose="020B0402020202020204" pitchFamily="34" charset="0"/>
            </a:endParaRPr>
          </a:p>
          <a:p>
            <a:pPr lvl="2"/>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Visual Studio Team Explorer – This has support for git and is nice to quickly do some git things while working on a project inside of visual studio.</a:t>
            </a:r>
          </a:p>
          <a:p>
            <a:pPr lvl="2"/>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Many other IDEs also have built in git integration. These are usually not extremely feature-rich, but are perfectly acceptable for just committing, pulling and pushing code.</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3044281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6258380" cy="523220"/>
          </a:xfrm>
          <a:prstGeom prst="rect">
            <a:avLst/>
          </a:prstGeom>
          <a:noFill/>
        </p:spPr>
        <p:txBody>
          <a:bodyPr wrap="none" rtlCol="0">
            <a:spAutoFit/>
          </a:bodyPr>
          <a:lstStyle/>
          <a:p>
            <a:r>
              <a:rPr lang="en-ZA" sz="2800" dirty="0">
                <a:latin typeface="AvantGarde Bk BT" panose="020B0402020202020204" pitchFamily="34" charset="0"/>
              </a:rPr>
              <a:t>Great repository hosting is everywhere</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GIT Hosting</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016484"/>
          </a:xfrm>
          <a:prstGeom prst="rect">
            <a:avLst/>
          </a:prstGeom>
          <a:noFill/>
        </p:spPr>
        <p:txBody>
          <a:bodyPr wrap="square" rtlCol="0">
            <a:spAutoFit/>
          </a:bodyPr>
          <a:lstStyle/>
          <a:p>
            <a:pPr marL="742950" lvl="1" indent="-285750">
              <a:buFont typeface="Arial" panose="020B0604020202020204" pitchFamily="34" charset="0"/>
              <a:buChar char="•"/>
            </a:pPr>
            <a:r>
              <a:rPr lang="en-US" sz="1700" b="1" dirty="0">
                <a:latin typeface="AvantGarde Bk BT" panose="020B0402020202020204" pitchFamily="34" charset="0"/>
              </a:rPr>
              <a:t>It isn’t always practical to host your own git remote server.</a:t>
            </a:r>
          </a:p>
          <a:p>
            <a:pPr marL="742950" lvl="1" indent="-285750">
              <a:buFont typeface="Arial" panose="020B0604020202020204" pitchFamily="34" charset="0"/>
              <a:buChar char="•"/>
            </a:pPr>
            <a:r>
              <a:rPr lang="en-US" sz="1700" b="1" dirty="0">
                <a:latin typeface="AvantGarde Bk BT" panose="020B0402020202020204" pitchFamily="34" charset="0"/>
              </a:rPr>
              <a:t>Luckily, there are A LOT of online services that provide you with git </a:t>
            </a:r>
            <a:r>
              <a:rPr lang="en-US" sz="1700" b="1">
                <a:latin typeface="AvantGarde Bk BT" panose="020B0402020202020204" pitchFamily="34" charset="0"/>
              </a:rPr>
              <a:t>hosting:</a:t>
            </a:r>
          </a:p>
          <a:p>
            <a:pPr lvl="1"/>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GitHub – This is the most popular one, recently acquired by Microsoft. Free for public repositories, if you want private repositories it will cost $7 a month.</a:t>
            </a:r>
          </a:p>
          <a:p>
            <a:pPr lvl="2"/>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GitLab – This is the one everyone ran to when Microsoft acquired GitHub. Unlimited private repositories for free. Unlimited amount of users on a team.</a:t>
            </a:r>
          </a:p>
          <a:p>
            <a:pPr lvl="2"/>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err="1">
                <a:latin typeface="AvantGarde Bk BT" panose="020B0402020202020204" pitchFamily="34" charset="0"/>
              </a:rPr>
              <a:t>BitBucket</a:t>
            </a:r>
            <a:r>
              <a:rPr lang="en-US" sz="1700" b="1" dirty="0">
                <a:latin typeface="AvantGarde Bk BT" panose="020B0402020202020204" pitchFamily="34" charset="0"/>
              </a:rPr>
              <a:t> – Owned by Atlassian. Free private repositories for a maximum of 5 users on a team.</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2233161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5312801" cy="523220"/>
          </a:xfrm>
          <a:prstGeom prst="rect">
            <a:avLst/>
          </a:prstGeom>
          <a:noFill/>
        </p:spPr>
        <p:txBody>
          <a:bodyPr wrap="none" rtlCol="0">
            <a:spAutoFit/>
          </a:bodyPr>
          <a:lstStyle/>
          <a:p>
            <a:r>
              <a:rPr lang="en-ZA" sz="2800" dirty="0">
                <a:latin typeface="AvantGarde Bk BT" panose="020B0402020202020204" pitchFamily="34" charset="0"/>
              </a:rPr>
              <a:t>Practice what you have learned</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Exercises</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3985706"/>
          </a:xfrm>
          <a:prstGeom prst="rect">
            <a:avLst/>
          </a:prstGeom>
          <a:noFill/>
        </p:spPr>
        <p:txBody>
          <a:bodyPr wrap="square" rtlCol="0">
            <a:spAutoFit/>
          </a:bodyPr>
          <a:lstStyle/>
          <a:p>
            <a:pPr marL="742950" lvl="1" indent="-285750">
              <a:buFont typeface="Arial" panose="020B0604020202020204" pitchFamily="34" charset="0"/>
              <a:buChar char="•"/>
            </a:pPr>
            <a:r>
              <a:rPr lang="en-US" sz="3200" b="1" dirty="0">
                <a:latin typeface="AvantGarde Bk BT" panose="020B0402020202020204" pitchFamily="34" charset="0"/>
                <a:hlinkClick r:id="rId3"/>
              </a:rPr>
              <a:t>https://gitexercises.fracz.com/</a:t>
            </a:r>
            <a:endParaRPr lang="en-US" sz="3200" b="1" dirty="0">
              <a:latin typeface="AvantGarde Bk BT" panose="020B0402020202020204" pitchFamily="34" charset="0"/>
            </a:endParaRPr>
          </a:p>
          <a:p>
            <a:pPr marL="742950" lvl="1" indent="-285750">
              <a:buFont typeface="Arial" panose="020B0604020202020204" pitchFamily="34" charset="0"/>
              <a:buChar char="•"/>
            </a:pPr>
            <a:endParaRPr lang="en-US" sz="1700" b="1" dirty="0">
              <a:latin typeface="AvantGarde Bk BT" panose="020B0402020202020204" pitchFamily="34" charset="0"/>
            </a:endParaRPr>
          </a:p>
          <a:p>
            <a:pPr marL="742950" lvl="1" indent="-285750">
              <a:buFont typeface="Arial" panose="020B0604020202020204" pitchFamily="34" charset="0"/>
              <a:buChar char="•"/>
            </a:pPr>
            <a:r>
              <a:rPr lang="en-US" sz="1700" b="1" dirty="0">
                <a:latin typeface="AvantGarde Bk BT" panose="020B0402020202020204" pitchFamily="34" charset="0"/>
              </a:rPr>
              <a:t>Open PowerShell and follow the instructions in “How to start” at the provided link. You can even just copy and paste the commands listed there.</a:t>
            </a:r>
          </a:p>
          <a:p>
            <a:pPr marL="742950" lvl="1" indent="-285750">
              <a:buFont typeface="Arial" panose="020B0604020202020204" pitchFamily="34" charset="0"/>
              <a:buChar char="•"/>
            </a:pPr>
            <a:endParaRPr lang="en-US" sz="1700" b="1" dirty="0">
              <a:latin typeface="AvantGarde Bk BT" panose="020B0402020202020204" pitchFamily="34" charset="0"/>
            </a:endParaRPr>
          </a:p>
          <a:p>
            <a:pPr marL="742950" lvl="1" indent="-285750">
              <a:buFont typeface="Arial" panose="020B0604020202020204" pitchFamily="34" charset="0"/>
              <a:buChar char="•"/>
            </a:pPr>
            <a:r>
              <a:rPr lang="en-US" sz="1700" b="1" dirty="0">
                <a:latin typeface="AvantGarde Bk BT" panose="020B0402020202020204" pitchFamily="34" charset="0"/>
              </a:rPr>
              <a:t>Enter the email you provided on the site to track your progress.</a:t>
            </a:r>
          </a:p>
          <a:p>
            <a:pPr marL="742950" lvl="1" indent="-285750">
              <a:buFont typeface="Arial" panose="020B0604020202020204" pitchFamily="34" charset="0"/>
              <a:buChar char="•"/>
            </a:pPr>
            <a:endParaRPr lang="en-US" sz="1700" b="1" dirty="0">
              <a:latin typeface="AvantGarde Bk BT" panose="020B0402020202020204" pitchFamily="34" charset="0"/>
            </a:endParaRPr>
          </a:p>
          <a:p>
            <a:pPr marL="742950" lvl="1" indent="-285750">
              <a:buFont typeface="Arial" panose="020B0604020202020204" pitchFamily="34" charset="0"/>
              <a:buChar char="•"/>
            </a:pPr>
            <a:r>
              <a:rPr lang="en-US" sz="1700" b="1" dirty="0">
                <a:latin typeface="AvantGarde Bk BT" panose="020B0402020202020204" pitchFamily="34" charset="0"/>
              </a:rPr>
              <a:t>Work through the exercises as they are provided and see how far you get.</a:t>
            </a:r>
          </a:p>
          <a:p>
            <a:pPr marL="742950" lvl="1" indent="-285750">
              <a:buFont typeface="Arial" panose="020B0604020202020204" pitchFamily="34" charset="0"/>
              <a:buChar char="•"/>
            </a:pPr>
            <a:endParaRPr lang="en-US" sz="1700" b="1" dirty="0">
              <a:latin typeface="AvantGarde Bk BT" panose="020B0402020202020204" pitchFamily="34" charset="0"/>
            </a:endParaRPr>
          </a:p>
          <a:p>
            <a:pPr marL="742950" lvl="1" indent="-285750">
              <a:buFont typeface="Arial" panose="020B0604020202020204" pitchFamily="34" charset="0"/>
              <a:buChar char="•"/>
            </a:pPr>
            <a:r>
              <a:rPr lang="en-US" sz="1700" b="1" dirty="0">
                <a:latin typeface="AvantGarde Bk BT" panose="020B0402020202020204" pitchFamily="34" charset="0"/>
              </a:rPr>
              <a:t>If you need some help, use the documentation at </a:t>
            </a:r>
            <a:r>
              <a:rPr lang="en-US" sz="1700" b="1" dirty="0">
                <a:latin typeface="AvantGarde Bk BT" panose="020B0402020202020204" pitchFamily="34" charset="0"/>
                <a:hlinkClick r:id="rId4"/>
              </a:rPr>
              <a:t>https://git-scm.com/book/en/v2/</a:t>
            </a:r>
            <a:r>
              <a:rPr lang="en-US" sz="1700" b="1" dirty="0">
                <a:latin typeface="AvantGarde Bk BT" panose="020B0402020202020204" pitchFamily="34" charset="0"/>
              </a:rPr>
              <a:t> to find what you need.</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lvl="5"/>
            <a:endParaRPr lang="en-US" sz="1700" b="1" dirty="0">
              <a:latin typeface="AvantGarde Bk BT" panose="020B0402020202020204" pitchFamily="34" charset="0"/>
            </a:endParaRPr>
          </a:p>
          <a:p>
            <a:pPr marL="1657350" lvl="3" indent="-285750">
              <a:buFont typeface="Arial" panose="020B0604020202020204" pitchFamily="34" charset="0"/>
              <a:buChar char="•"/>
            </a:pPr>
            <a:endParaRPr lang="en-US" sz="1700" b="1" dirty="0">
              <a:latin typeface="AvantGarde Bk BT" panose="020B0402020202020204" pitchFamily="34" charset="0"/>
            </a:endParaRPr>
          </a:p>
        </p:txBody>
      </p:sp>
    </p:spTree>
    <p:extLst>
      <p:ext uri="{BB962C8B-B14F-4D97-AF65-F5344CB8AC3E}">
        <p14:creationId xmlns:p14="http://schemas.microsoft.com/office/powerpoint/2010/main" val="160242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3475" y="1782399"/>
            <a:ext cx="4623382" cy="523220"/>
          </a:xfrm>
          <a:prstGeom prst="rect">
            <a:avLst/>
          </a:prstGeom>
          <a:noFill/>
        </p:spPr>
        <p:txBody>
          <a:bodyPr wrap="none" rtlCol="0">
            <a:spAutoFit/>
          </a:bodyPr>
          <a:lstStyle/>
          <a:p>
            <a:r>
              <a:rPr lang="en-ZA" sz="2800" dirty="0">
                <a:latin typeface="AvantGarde Bk BT" panose="020B0402020202020204" pitchFamily="34" charset="0"/>
              </a:rPr>
              <a:t>How does Git save its data?</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How does git Work?</a:t>
            </a:r>
          </a:p>
        </p:txBody>
      </p:sp>
      <p:pic>
        <p:nvPicPr>
          <p:cNvPr id="3074" name="Picture 2" descr="Git stores data as snapshots of the project over time.">
            <a:extLst>
              <a:ext uri="{FF2B5EF4-FFF2-40B4-BE49-F238E27FC236}">
                <a16:creationId xmlns:a16="http://schemas.microsoft.com/office/drawing/2014/main" id="{01A867EC-9B85-4E62-842F-A7043A91D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27739"/>
            <a:ext cx="5777106" cy="22025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190DE1-A5C3-45EB-A495-4FA1E36DBCE1}"/>
              </a:ext>
            </a:extLst>
          </p:cNvPr>
          <p:cNvSpPr txBox="1"/>
          <p:nvPr/>
        </p:nvSpPr>
        <p:spPr>
          <a:xfrm>
            <a:off x="146571" y="2418521"/>
            <a:ext cx="5777106" cy="2708434"/>
          </a:xfrm>
          <a:prstGeom prst="rect">
            <a:avLst/>
          </a:prstGeom>
          <a:noFill/>
        </p:spPr>
        <p:txBody>
          <a:bodyPr wrap="square" rtlCol="0">
            <a:spAutoFit/>
          </a:bodyPr>
          <a:lstStyle/>
          <a:p>
            <a:pPr marL="742950" lvl="1" indent="-285750">
              <a:buFont typeface="Arial" panose="020B0604020202020204" pitchFamily="34" charset="0"/>
              <a:buChar char="•"/>
            </a:pPr>
            <a:r>
              <a:rPr lang="en-US" sz="1700" dirty="0">
                <a:latin typeface="AvantGarde Bk BT" panose="020B0402020202020204" pitchFamily="34" charset="0"/>
              </a:rPr>
              <a:t>Stores the data as a stream of snapshots.</a:t>
            </a:r>
          </a:p>
          <a:p>
            <a:pPr marL="742950" lvl="1" indent="-285750">
              <a:buFont typeface="Arial" panose="020B0604020202020204" pitchFamily="34" charset="0"/>
              <a:buChar char="•"/>
            </a:pPr>
            <a:r>
              <a:rPr lang="en-US" sz="1700" dirty="0">
                <a:latin typeface="AvantGarde Bk BT" panose="020B0402020202020204" pitchFamily="34" charset="0"/>
              </a:rPr>
              <a:t>Every commit, or version of the project, is saved as a whole snapshot of the project directory.</a:t>
            </a:r>
          </a:p>
          <a:p>
            <a:pPr marL="742950" lvl="1" indent="-285750">
              <a:buFont typeface="Arial" panose="020B0604020202020204" pitchFamily="34" charset="0"/>
              <a:buChar char="•"/>
            </a:pPr>
            <a:r>
              <a:rPr lang="en-US" sz="1700" dirty="0">
                <a:latin typeface="AvantGarde Bk BT" panose="020B0402020202020204" pitchFamily="34" charset="0"/>
              </a:rPr>
              <a:t>For efficiency, files that did not change are simply stored as a link to the previous identical file.</a:t>
            </a:r>
          </a:p>
          <a:p>
            <a:pPr marL="742950" lvl="1" indent="-285750">
              <a:buFont typeface="Arial" panose="020B0604020202020204" pitchFamily="34" charset="0"/>
              <a:buChar char="•"/>
            </a:pPr>
            <a:r>
              <a:rPr lang="en-US" sz="1700" dirty="0">
                <a:latin typeface="AvantGarde Bk BT" panose="020B0402020202020204" pitchFamily="34" charset="0"/>
              </a:rPr>
              <a:t>Keeps almost all operations local on your PC (except for push and pull).</a:t>
            </a:r>
          </a:p>
          <a:p>
            <a:pPr marL="742950" lvl="1" indent="-285750">
              <a:buFont typeface="Arial" panose="020B0604020202020204" pitchFamily="34" charset="0"/>
              <a:buChar char="•"/>
            </a:pPr>
            <a:r>
              <a:rPr lang="en-US" sz="1700" dirty="0">
                <a:latin typeface="AvantGarde Bk BT" panose="020B0402020202020204" pitchFamily="34" charset="0"/>
              </a:rPr>
              <a:t>Everything in Git is check-summed, meaning it is impossible to change a file without Git knowing about it.</a:t>
            </a:r>
          </a:p>
        </p:txBody>
      </p:sp>
    </p:spTree>
    <p:extLst>
      <p:ext uri="{BB962C8B-B14F-4D97-AF65-F5344CB8AC3E}">
        <p14:creationId xmlns:p14="http://schemas.microsoft.com/office/powerpoint/2010/main" val="382423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5013167" cy="523220"/>
          </a:xfrm>
          <a:prstGeom prst="rect">
            <a:avLst/>
          </a:prstGeom>
          <a:noFill/>
        </p:spPr>
        <p:txBody>
          <a:bodyPr wrap="none" rtlCol="0">
            <a:spAutoFit/>
          </a:bodyPr>
          <a:lstStyle/>
          <a:p>
            <a:r>
              <a:rPr lang="en-ZA" sz="2800" dirty="0">
                <a:latin typeface="AvantGarde Bk BT" panose="020B0402020202020204" pitchFamily="34" charset="0"/>
              </a:rPr>
              <a:t>Committed, Modified, Staged</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Three states of files</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5777106" cy="1661993"/>
          </a:xfrm>
          <a:prstGeom prst="rect">
            <a:avLst/>
          </a:prstGeom>
          <a:noFill/>
        </p:spPr>
        <p:txBody>
          <a:bodyPr wrap="square" rtlCol="0">
            <a:spAutoFit/>
          </a:bodyPr>
          <a:lstStyle/>
          <a:p>
            <a:pPr marL="742950" lvl="1" indent="-285750">
              <a:buFont typeface="Arial" panose="020B0604020202020204" pitchFamily="34" charset="0"/>
              <a:buChar char="•"/>
            </a:pPr>
            <a:r>
              <a:rPr lang="en-US" sz="1700" b="1" u="sng" dirty="0">
                <a:latin typeface="AvantGarde Bk BT" panose="020B0402020202020204" pitchFamily="34" charset="0"/>
              </a:rPr>
              <a:t>Committed</a:t>
            </a:r>
            <a:r>
              <a:rPr lang="en-US" sz="1700" dirty="0">
                <a:latin typeface="AvantGarde Bk BT" panose="020B0402020202020204" pitchFamily="34" charset="0"/>
              </a:rPr>
              <a:t> means that the data is safely stored in your local database/repository.</a:t>
            </a:r>
          </a:p>
          <a:p>
            <a:pPr marL="742950" lvl="1" indent="-285750">
              <a:buFont typeface="Arial" panose="020B0604020202020204" pitchFamily="34" charset="0"/>
              <a:buChar char="•"/>
            </a:pPr>
            <a:r>
              <a:rPr lang="en-US" sz="1700" b="1" u="sng" dirty="0">
                <a:latin typeface="AvantGarde Bk BT" panose="020B0402020202020204" pitchFamily="34" charset="0"/>
              </a:rPr>
              <a:t>Modified</a:t>
            </a:r>
            <a:r>
              <a:rPr lang="en-US" sz="1700" dirty="0">
                <a:latin typeface="AvantGarde Bk BT" panose="020B0402020202020204" pitchFamily="34" charset="0"/>
              </a:rPr>
              <a:t> means that you have changed the file but have not committed it to your database yet.</a:t>
            </a:r>
          </a:p>
          <a:p>
            <a:pPr marL="742950" lvl="1" indent="-285750">
              <a:buFont typeface="Arial" panose="020B0604020202020204" pitchFamily="34" charset="0"/>
              <a:buChar char="•"/>
            </a:pPr>
            <a:r>
              <a:rPr lang="en-US" sz="1700" b="1" u="sng" dirty="0">
                <a:latin typeface="AvantGarde Bk BT" panose="020B0402020202020204" pitchFamily="34" charset="0"/>
              </a:rPr>
              <a:t>Staged</a:t>
            </a:r>
            <a:r>
              <a:rPr lang="en-US" sz="1700" dirty="0">
                <a:latin typeface="AvantGarde Bk BT" panose="020B0402020202020204" pitchFamily="34" charset="0"/>
              </a:rPr>
              <a:t> means you have marked a changed file to be included in your next commit.</a:t>
            </a:r>
          </a:p>
        </p:txBody>
      </p:sp>
      <p:pic>
        <p:nvPicPr>
          <p:cNvPr id="1028" name="Picture 4" descr="Working tree, staging area, and Git directory.">
            <a:extLst>
              <a:ext uri="{FF2B5EF4-FFF2-40B4-BE49-F238E27FC236}">
                <a16:creationId xmlns:a16="http://schemas.microsoft.com/office/drawing/2014/main" id="{1F43D7DF-96BF-47C7-9621-F138BF082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696" y="2044009"/>
            <a:ext cx="5006829" cy="27600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3053EB-2956-4588-8FCE-4AD295AAE196}"/>
              </a:ext>
            </a:extLst>
          </p:cNvPr>
          <p:cNvSpPr txBox="1"/>
          <p:nvPr/>
        </p:nvSpPr>
        <p:spPr>
          <a:xfrm>
            <a:off x="657365" y="3797116"/>
            <a:ext cx="6200736" cy="523220"/>
          </a:xfrm>
          <a:prstGeom prst="rect">
            <a:avLst/>
          </a:prstGeom>
          <a:noFill/>
        </p:spPr>
        <p:txBody>
          <a:bodyPr wrap="none" rtlCol="0">
            <a:spAutoFit/>
          </a:bodyPr>
          <a:lstStyle/>
          <a:p>
            <a:r>
              <a:rPr lang="en-ZA" sz="2800" dirty="0">
                <a:latin typeface="AvantGarde Bk BT" panose="020B0402020202020204" pitchFamily="34" charset="0"/>
              </a:rPr>
              <a:t>Repository, Working tree, Staging Area</a:t>
            </a:r>
            <a:endParaRPr lang="en-ZA" sz="3200" dirty="0">
              <a:solidFill>
                <a:srgbClr val="DB3237"/>
              </a:solidFill>
              <a:latin typeface="Bebas Neue" panose="020B0606020202050201" pitchFamily="34" charset="0"/>
            </a:endParaRPr>
          </a:p>
        </p:txBody>
      </p:sp>
      <p:sp>
        <p:nvSpPr>
          <p:cNvPr id="10" name="TextBox 9">
            <a:extLst>
              <a:ext uri="{FF2B5EF4-FFF2-40B4-BE49-F238E27FC236}">
                <a16:creationId xmlns:a16="http://schemas.microsoft.com/office/drawing/2014/main" id="{ACCBC08A-02ED-41BA-AA32-BB61DD3A21F2}"/>
              </a:ext>
            </a:extLst>
          </p:cNvPr>
          <p:cNvSpPr txBox="1"/>
          <p:nvPr/>
        </p:nvSpPr>
        <p:spPr>
          <a:xfrm>
            <a:off x="230461" y="4433238"/>
            <a:ext cx="5777106" cy="1923604"/>
          </a:xfrm>
          <a:prstGeom prst="rect">
            <a:avLst/>
          </a:prstGeom>
          <a:noFill/>
        </p:spPr>
        <p:txBody>
          <a:bodyPr wrap="square" rtlCol="0">
            <a:spAutoFit/>
          </a:bodyPr>
          <a:lstStyle/>
          <a:p>
            <a:pPr marL="742950" lvl="1" indent="-285750">
              <a:buFont typeface="Arial" panose="020B0604020202020204" pitchFamily="34" charset="0"/>
              <a:buChar char="•"/>
            </a:pPr>
            <a:r>
              <a:rPr lang="en-US" sz="1700" dirty="0">
                <a:latin typeface="AvantGarde Bk BT" panose="020B0402020202020204" pitchFamily="34" charset="0"/>
              </a:rPr>
              <a:t>The </a:t>
            </a:r>
            <a:r>
              <a:rPr lang="en-US" sz="1700" b="1" u="sng" dirty="0">
                <a:latin typeface="AvantGarde Bk BT" panose="020B0402020202020204" pitchFamily="34" charset="0"/>
              </a:rPr>
              <a:t>repository</a:t>
            </a:r>
            <a:r>
              <a:rPr lang="en-US" sz="1700" dirty="0">
                <a:latin typeface="AvantGarde Bk BT" panose="020B0402020202020204" pitchFamily="34" charset="0"/>
              </a:rPr>
              <a:t> is where Git stores the metadata and object database for your project.</a:t>
            </a:r>
          </a:p>
          <a:p>
            <a:pPr marL="742950" lvl="1" indent="-285750">
              <a:buFont typeface="Arial" panose="020B0604020202020204" pitchFamily="34" charset="0"/>
              <a:buChar char="•"/>
            </a:pPr>
            <a:r>
              <a:rPr lang="en-US" sz="1700" dirty="0">
                <a:latin typeface="AvantGarde Bk BT" panose="020B0402020202020204" pitchFamily="34" charset="0"/>
              </a:rPr>
              <a:t>The </a:t>
            </a:r>
            <a:r>
              <a:rPr lang="en-US" sz="1700" b="1" u="sng" dirty="0">
                <a:latin typeface="AvantGarde Bk BT" panose="020B0402020202020204" pitchFamily="34" charset="0"/>
              </a:rPr>
              <a:t>working tree</a:t>
            </a:r>
            <a:r>
              <a:rPr lang="en-US" sz="1700" b="1" dirty="0">
                <a:latin typeface="AvantGarde Bk BT" panose="020B0402020202020204" pitchFamily="34" charset="0"/>
              </a:rPr>
              <a:t> </a:t>
            </a:r>
            <a:r>
              <a:rPr lang="en-US" sz="1700" dirty="0">
                <a:latin typeface="AvantGarde Bk BT" panose="020B0402020202020204" pitchFamily="34" charset="0"/>
              </a:rPr>
              <a:t>is a checkout of a specific snapshot of the project. It is the files you see in your main directory and can edit.</a:t>
            </a:r>
          </a:p>
          <a:p>
            <a:pPr marL="742950" lvl="1" indent="-285750">
              <a:buFont typeface="Arial" panose="020B0604020202020204" pitchFamily="34" charset="0"/>
              <a:buChar char="•"/>
            </a:pPr>
            <a:r>
              <a:rPr lang="en-US" sz="1700" dirty="0">
                <a:latin typeface="AvantGarde Bk BT" panose="020B0402020202020204" pitchFamily="34" charset="0"/>
              </a:rPr>
              <a:t>The </a:t>
            </a:r>
            <a:r>
              <a:rPr lang="en-US" sz="1700" b="1" u="sng" dirty="0">
                <a:latin typeface="AvantGarde Bk BT" panose="020B0402020202020204" pitchFamily="34" charset="0"/>
              </a:rPr>
              <a:t>staging area</a:t>
            </a:r>
            <a:r>
              <a:rPr lang="en-US" sz="1700" dirty="0">
                <a:latin typeface="AvantGarde Bk BT" panose="020B0402020202020204" pitchFamily="34" charset="0"/>
              </a:rPr>
              <a:t> is a file that stores information about what will go into the next commit.</a:t>
            </a:r>
          </a:p>
        </p:txBody>
      </p:sp>
    </p:spTree>
    <p:extLst>
      <p:ext uri="{BB962C8B-B14F-4D97-AF65-F5344CB8AC3E}">
        <p14:creationId xmlns:p14="http://schemas.microsoft.com/office/powerpoint/2010/main" val="232858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git memes">
            <a:extLst>
              <a:ext uri="{FF2B5EF4-FFF2-40B4-BE49-F238E27FC236}">
                <a16:creationId xmlns:a16="http://schemas.microsoft.com/office/drawing/2014/main" id="{96A24EC7-9AFF-4E1E-A6B5-0CB6F7702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23" y="80682"/>
            <a:ext cx="9206753" cy="600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35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8248540" cy="523220"/>
          </a:xfrm>
          <a:prstGeom prst="rect">
            <a:avLst/>
          </a:prstGeom>
          <a:noFill/>
        </p:spPr>
        <p:txBody>
          <a:bodyPr wrap="none" rtlCol="0">
            <a:spAutoFit/>
          </a:bodyPr>
          <a:lstStyle/>
          <a:p>
            <a:r>
              <a:rPr lang="en-ZA" sz="2800" dirty="0">
                <a:latin typeface="AvantGarde Bk BT" panose="020B0402020202020204" pitchFamily="34" charset="0"/>
              </a:rPr>
              <a:t>Things to set up globally or for a specific repository</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Initial configuration</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801314"/>
          </a:xfrm>
          <a:prstGeom prst="rect">
            <a:avLst/>
          </a:prstGeom>
          <a:noFill/>
        </p:spPr>
        <p:txBody>
          <a:bodyPr wrap="square" rtlCol="0">
            <a:spAutoFit/>
          </a:bodyPr>
          <a:lstStyle/>
          <a:p>
            <a:pPr marL="742950" lvl="1" indent="-285750">
              <a:buFont typeface="Arial" panose="020B0604020202020204" pitchFamily="34" charset="0"/>
              <a:buChar char="•"/>
            </a:pPr>
            <a:r>
              <a:rPr lang="en-US" sz="1700" b="1" dirty="0">
                <a:latin typeface="AvantGarde Bk BT" panose="020B0402020202020204" pitchFamily="34" charset="0"/>
              </a:rPr>
              <a:t>Identity</a:t>
            </a:r>
          </a:p>
          <a:p>
            <a:pPr marL="1200150" lvl="2" indent="-285750">
              <a:buFont typeface="Arial" panose="020B0604020202020204" pitchFamily="34" charset="0"/>
              <a:buChar char="•"/>
            </a:pPr>
            <a:r>
              <a:rPr lang="en-US" sz="1700" b="1" dirty="0">
                <a:latin typeface="AvantGarde Bk BT" panose="020B0402020202020204" pitchFamily="34" charset="0"/>
              </a:rPr>
              <a:t>Set your name and email to sign commits with. This can be done globally using the --global modifier, or separately for a repository if you omit the modifier</a:t>
            </a:r>
          </a:p>
          <a:p>
            <a:pPr marL="1200150" lvl="2" indent="-285750">
              <a:buFont typeface="Arial" panose="020B0604020202020204" pitchFamily="34" charset="0"/>
              <a:buChar char="•"/>
            </a:pPr>
            <a:r>
              <a:rPr lang="en-US" sz="1700" b="1" dirty="0">
                <a:latin typeface="AvantGarde Bk BT" panose="020B0402020202020204" pitchFamily="34" charset="0"/>
              </a:rPr>
              <a:t>git config --global user.name “John Doe”</a:t>
            </a:r>
          </a:p>
          <a:p>
            <a:pPr marL="1200150" lvl="2" indent="-285750">
              <a:buFont typeface="Arial" panose="020B0604020202020204" pitchFamily="34" charset="0"/>
              <a:buChar char="•"/>
            </a:pPr>
            <a:r>
              <a:rPr lang="en-US" sz="1700" b="1" dirty="0">
                <a:latin typeface="AvantGarde Bk BT" panose="020B0402020202020204" pitchFamily="34" charset="0"/>
              </a:rPr>
              <a:t>git config --global </a:t>
            </a:r>
            <a:r>
              <a:rPr lang="en-US" sz="1700" b="1" dirty="0" err="1">
                <a:latin typeface="AvantGarde Bk BT" panose="020B0402020202020204" pitchFamily="34" charset="0"/>
              </a:rPr>
              <a:t>user.email</a:t>
            </a:r>
            <a:r>
              <a:rPr lang="en-US" sz="1700" b="1" dirty="0">
                <a:latin typeface="AvantGarde Bk BT" panose="020B0402020202020204" pitchFamily="34" charset="0"/>
              </a:rPr>
              <a:t> </a:t>
            </a:r>
            <a:r>
              <a:rPr lang="en-US" sz="1700" b="1" dirty="0">
                <a:latin typeface="AvantGarde Bk BT" panose="020B0402020202020204" pitchFamily="34" charset="0"/>
                <a:hlinkClick r:id="rId3"/>
              </a:rPr>
              <a:t>johndoe@example.com</a:t>
            </a:r>
            <a:endParaRPr lang="en-US" sz="1700" b="1" dirty="0">
              <a:latin typeface="AvantGarde Bk BT" panose="020B0402020202020204" pitchFamily="34" charset="0"/>
            </a:endParaRPr>
          </a:p>
          <a:p>
            <a:pPr marL="742950" lvl="1" indent="-285750">
              <a:buFont typeface="Arial" panose="020B0604020202020204" pitchFamily="34" charset="0"/>
              <a:buChar char="•"/>
            </a:pPr>
            <a:r>
              <a:rPr lang="en-US" sz="1700" b="1" dirty="0">
                <a:latin typeface="AvantGarde Bk BT" panose="020B0402020202020204" pitchFamily="34" charset="0"/>
              </a:rPr>
              <a:t>Editor</a:t>
            </a:r>
          </a:p>
          <a:p>
            <a:pPr marL="1200150" lvl="2" indent="-285750">
              <a:buFont typeface="Arial" panose="020B0604020202020204" pitchFamily="34" charset="0"/>
              <a:buChar char="•"/>
            </a:pPr>
            <a:r>
              <a:rPr lang="en-US" sz="1700" b="1" dirty="0">
                <a:latin typeface="AvantGarde Bk BT" panose="020B0402020202020204" pitchFamily="34" charset="0"/>
              </a:rPr>
              <a:t>Git uses your environment’s default editor, which is a variant of vim installed with git. You can change this to any text editor you would like to use, just specify the path to its executable. For simplicity we will use notepad.</a:t>
            </a:r>
          </a:p>
          <a:p>
            <a:pPr marL="1200150" lvl="2" indent="-285750">
              <a:buFont typeface="Arial" panose="020B0604020202020204" pitchFamily="34" charset="0"/>
              <a:buChar char="•"/>
            </a:pPr>
            <a:r>
              <a:rPr lang="en-US" sz="1700" b="1" dirty="0">
                <a:latin typeface="AvantGarde Bk BT" panose="020B0402020202020204" pitchFamily="34" charset="0"/>
              </a:rPr>
              <a:t>git config --global </a:t>
            </a:r>
            <a:r>
              <a:rPr lang="en-US" sz="1700" b="1" dirty="0" err="1">
                <a:latin typeface="AvantGarde Bk BT" panose="020B0402020202020204" pitchFamily="34" charset="0"/>
              </a:rPr>
              <a:t>core.editor</a:t>
            </a:r>
            <a:r>
              <a:rPr lang="en-US" sz="1700" b="1" dirty="0">
                <a:latin typeface="AvantGarde Bk BT" panose="020B0402020202020204" pitchFamily="34" charset="0"/>
              </a:rPr>
              <a:t> notepad</a:t>
            </a:r>
          </a:p>
          <a:p>
            <a:pPr marL="742950" lvl="1" indent="-285750">
              <a:buFont typeface="Arial" panose="020B0604020202020204" pitchFamily="34" charset="0"/>
              <a:buChar char="•"/>
            </a:pPr>
            <a:r>
              <a:rPr lang="en-US" sz="1700" b="1" dirty="0">
                <a:latin typeface="AvantGarde Bk BT" panose="020B0402020202020204" pitchFamily="34" charset="0"/>
              </a:rPr>
              <a:t>Checking all your settings:</a:t>
            </a:r>
          </a:p>
          <a:p>
            <a:pPr marL="1200150" lvl="2" indent="-285750">
              <a:buFont typeface="Arial" panose="020B0604020202020204" pitchFamily="34" charset="0"/>
              <a:buChar char="•"/>
            </a:pPr>
            <a:r>
              <a:rPr lang="en-US" sz="1700" b="1" dirty="0">
                <a:latin typeface="AvantGarde Bk BT" panose="020B0402020202020204" pitchFamily="34" charset="0"/>
              </a:rPr>
              <a:t>This command will show you a list of all the settings it has saved. If you have multiple values, it shows you the one it sees last.</a:t>
            </a:r>
          </a:p>
          <a:p>
            <a:pPr marL="1200150" lvl="2" indent="-285750">
              <a:buFont typeface="Arial" panose="020B0604020202020204" pitchFamily="34" charset="0"/>
              <a:buChar char="•"/>
            </a:pPr>
            <a:r>
              <a:rPr lang="en-US" sz="1700" b="1" dirty="0">
                <a:latin typeface="AvantGarde Bk BT" panose="020B0402020202020204" pitchFamily="34" charset="0"/>
              </a:rPr>
              <a:t>Git config --list </a:t>
            </a:r>
          </a:p>
          <a:p>
            <a:pPr marL="742950" lvl="1" indent="-285750">
              <a:buFont typeface="Arial" panose="020B0604020202020204" pitchFamily="34" charset="0"/>
              <a:buChar char="•"/>
            </a:pPr>
            <a:r>
              <a:rPr lang="en-US" sz="1700" b="1" dirty="0">
                <a:latin typeface="AvantGarde Bk BT" panose="020B0402020202020204" pitchFamily="34" charset="0"/>
              </a:rPr>
              <a:t>You can also make custom commands using the git alias command.</a:t>
            </a:r>
          </a:p>
          <a:p>
            <a:pPr marL="1200150" lvl="2" indent="-285750">
              <a:buFont typeface="Arial" panose="020B0604020202020204" pitchFamily="34" charset="0"/>
              <a:buChar char="•"/>
            </a:pPr>
            <a:endParaRPr lang="en-US" sz="1700" b="1" dirty="0">
              <a:latin typeface="AvantGarde Bk BT" panose="020B0402020202020204" pitchFamily="34" charset="0"/>
            </a:endParaRPr>
          </a:p>
          <a:p>
            <a:pPr marL="742950" lvl="1" indent="-285750">
              <a:buFont typeface="Arial" panose="020B0604020202020204" pitchFamily="34" charset="0"/>
              <a:buChar char="•"/>
            </a:pPr>
            <a:endParaRPr lang="en-US" sz="1700" b="1" dirty="0">
              <a:latin typeface="AvantGarde Bk BT" panose="020B0402020202020204" pitchFamily="34" charset="0"/>
            </a:endParaRPr>
          </a:p>
          <a:p>
            <a:pPr marL="742950" lvl="1" indent="-285750">
              <a:buFont typeface="Arial" panose="020B0604020202020204" pitchFamily="34" charset="0"/>
              <a:buChar char="•"/>
            </a:pPr>
            <a:endParaRPr lang="en-US" sz="1700" dirty="0">
              <a:latin typeface="AvantGarde Bk BT" panose="020B0402020202020204" pitchFamily="34" charset="0"/>
            </a:endParaRPr>
          </a:p>
        </p:txBody>
      </p:sp>
    </p:spTree>
    <p:extLst>
      <p:ext uri="{BB962C8B-B14F-4D97-AF65-F5344CB8AC3E}">
        <p14:creationId xmlns:p14="http://schemas.microsoft.com/office/powerpoint/2010/main" val="137034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7365" y="1386099"/>
            <a:ext cx="2287806" cy="523220"/>
          </a:xfrm>
          <a:prstGeom prst="rect">
            <a:avLst/>
          </a:prstGeom>
          <a:noFill/>
        </p:spPr>
        <p:txBody>
          <a:bodyPr wrap="none" rtlCol="0">
            <a:spAutoFit/>
          </a:bodyPr>
          <a:lstStyle/>
          <a:p>
            <a:r>
              <a:rPr lang="en-ZA" sz="2800" dirty="0">
                <a:latin typeface="AvantGarde Bk BT" panose="020B0402020202020204" pitchFamily="34" charset="0"/>
              </a:rPr>
              <a:t>Git it going…</a:t>
            </a:r>
            <a:endParaRPr lang="en-ZA" sz="3200" dirty="0">
              <a:solidFill>
                <a:srgbClr val="DB3237"/>
              </a:solidFill>
              <a:latin typeface="Bebas Neue" panose="020B0606020202050201" pitchFamily="34" charset="0"/>
            </a:endParaRPr>
          </a:p>
        </p:txBody>
      </p:sp>
      <p:sp>
        <p:nvSpPr>
          <p:cNvPr id="6" name="Title 1"/>
          <p:cNvSpPr>
            <a:spLocks noGrp="1"/>
          </p:cNvSpPr>
          <p:nvPr>
            <p:ph type="title"/>
          </p:nvPr>
        </p:nvSpPr>
        <p:spPr>
          <a:xfrm>
            <a:off x="573474" y="641113"/>
            <a:ext cx="10515600" cy="744986"/>
          </a:xfrm>
        </p:spPr>
        <p:txBody>
          <a:bodyPr>
            <a:noAutofit/>
          </a:bodyPr>
          <a:lstStyle/>
          <a:p>
            <a:r>
              <a:rPr lang="en-GB" sz="6000" b="1" dirty="0">
                <a:latin typeface="Bebas Neue" panose="020B0606020202050201" pitchFamily="34" charset="0"/>
              </a:rPr>
              <a:t>Getting a repository</a:t>
            </a:r>
          </a:p>
        </p:txBody>
      </p:sp>
      <p:sp>
        <p:nvSpPr>
          <p:cNvPr id="5" name="TextBox 4">
            <a:extLst>
              <a:ext uri="{FF2B5EF4-FFF2-40B4-BE49-F238E27FC236}">
                <a16:creationId xmlns:a16="http://schemas.microsoft.com/office/drawing/2014/main" id="{E4190DE1-A5C3-45EB-A495-4FA1E36DBCE1}"/>
              </a:ext>
            </a:extLst>
          </p:cNvPr>
          <p:cNvSpPr txBox="1"/>
          <p:nvPr/>
        </p:nvSpPr>
        <p:spPr>
          <a:xfrm>
            <a:off x="230461" y="2022221"/>
            <a:ext cx="11468480" cy="4016484"/>
          </a:xfrm>
          <a:prstGeom prst="rect">
            <a:avLst/>
          </a:prstGeom>
          <a:noFill/>
        </p:spPr>
        <p:txBody>
          <a:bodyPr wrap="square" rtlCol="0">
            <a:spAutoFit/>
          </a:bodyPr>
          <a:lstStyle/>
          <a:p>
            <a:pPr marL="1200150" lvl="2" indent="-285750">
              <a:buFont typeface="Arial" panose="020B0604020202020204" pitchFamily="34" charset="0"/>
              <a:buChar char="•"/>
            </a:pPr>
            <a:r>
              <a:rPr lang="en-US" sz="1700" b="1" dirty="0">
                <a:latin typeface="AvantGarde Bk BT" panose="020B0402020202020204" pitchFamily="34" charset="0"/>
              </a:rPr>
              <a:t>Initializing a new repository in an existing project directory</a:t>
            </a:r>
          </a:p>
          <a:p>
            <a:pPr marL="1657350" lvl="3" indent="-285750">
              <a:buFont typeface="Arial" panose="020B0604020202020204" pitchFamily="34" charset="0"/>
              <a:buChar char="•"/>
            </a:pPr>
            <a:r>
              <a:rPr lang="en-US" sz="1700" b="1" dirty="0">
                <a:latin typeface="AvantGarde Bk BT" panose="020B0402020202020204" pitchFamily="34" charset="0"/>
              </a:rPr>
              <a:t>Open </a:t>
            </a:r>
            <a:r>
              <a:rPr lang="en-US" sz="1700" b="1" dirty="0" err="1">
                <a:latin typeface="AvantGarde Bk BT" panose="020B0402020202020204" pitchFamily="34" charset="0"/>
              </a:rPr>
              <a:t>Powershell</a:t>
            </a:r>
            <a:r>
              <a:rPr lang="en-US" sz="1700" b="1" dirty="0">
                <a:latin typeface="AvantGarde Bk BT" panose="020B0402020202020204" pitchFamily="34" charset="0"/>
              </a:rPr>
              <a:t>/Command Prompt/Bash/Whatever in the project folder</a:t>
            </a:r>
          </a:p>
          <a:p>
            <a:pPr marL="1657350" lvl="3" indent="-285750">
              <a:buFont typeface="Arial" panose="020B0604020202020204" pitchFamily="34" charset="0"/>
              <a:buChar char="•"/>
            </a:pPr>
            <a:r>
              <a:rPr lang="en-US" sz="1700" b="1" dirty="0">
                <a:latin typeface="AvantGarde Bk BT" panose="020B0402020202020204" pitchFamily="34" charset="0"/>
              </a:rPr>
              <a:t>git </a:t>
            </a:r>
            <a:r>
              <a:rPr lang="en-US" sz="1700" b="1" dirty="0" err="1">
                <a:latin typeface="AvantGarde Bk BT" panose="020B0402020202020204" pitchFamily="34" charset="0"/>
              </a:rPr>
              <a:t>init</a:t>
            </a:r>
            <a:endParaRPr lang="en-US" sz="1700" b="1" dirty="0">
              <a:latin typeface="AvantGarde Bk BT" panose="020B0402020202020204" pitchFamily="34" charset="0"/>
            </a:endParaRPr>
          </a:p>
          <a:p>
            <a:pPr marL="1657350" lvl="3" indent="-285750">
              <a:buFont typeface="Arial" panose="020B0604020202020204" pitchFamily="34" charset="0"/>
              <a:buChar char="•"/>
            </a:pPr>
            <a:r>
              <a:rPr lang="en-US" sz="1700" b="1" dirty="0">
                <a:latin typeface="AvantGarde Bk BT" panose="020B0402020202020204" pitchFamily="34" charset="0"/>
              </a:rPr>
              <a:t>git add .</a:t>
            </a:r>
          </a:p>
          <a:p>
            <a:pPr marL="1657350" lvl="3" indent="-285750">
              <a:buFont typeface="Arial" panose="020B0604020202020204" pitchFamily="34" charset="0"/>
              <a:buChar char="•"/>
            </a:pPr>
            <a:r>
              <a:rPr lang="en-US" sz="1700" b="1" dirty="0">
                <a:latin typeface="AvantGarde Bk BT" panose="020B0402020202020204" pitchFamily="34" charset="0"/>
              </a:rPr>
              <a:t>git commit –m “Initial Project Setup”</a:t>
            </a:r>
          </a:p>
          <a:p>
            <a:pPr marL="1657350" lvl="3" indent="-285750">
              <a:buFont typeface="Arial" panose="020B0604020202020204" pitchFamily="34" charset="0"/>
              <a:buChar char="•"/>
            </a:pPr>
            <a:r>
              <a:rPr lang="en-US" sz="1700" b="1" dirty="0">
                <a:latin typeface="AvantGarde Bk BT" panose="020B0402020202020204" pitchFamily="34" charset="0"/>
              </a:rPr>
              <a:t>This creates a .git folder in your directory, stages all the existing files and finally does an initial commit containing these staged files.</a:t>
            </a:r>
          </a:p>
          <a:p>
            <a:pPr lvl="3"/>
            <a:endParaRPr lang="en-US" sz="1700" b="1" dirty="0">
              <a:latin typeface="AvantGarde Bk BT" panose="020B0402020202020204" pitchFamily="34" charset="0"/>
            </a:endParaRPr>
          </a:p>
          <a:p>
            <a:pPr marL="1200150" lvl="2" indent="-285750">
              <a:buFont typeface="Arial" panose="020B0604020202020204" pitchFamily="34" charset="0"/>
              <a:buChar char="•"/>
            </a:pPr>
            <a:r>
              <a:rPr lang="en-US" sz="1700" b="1" dirty="0">
                <a:latin typeface="AvantGarde Bk BT" panose="020B0402020202020204" pitchFamily="34" charset="0"/>
              </a:rPr>
              <a:t>Cloning an existing repo from somewhere</a:t>
            </a:r>
          </a:p>
          <a:p>
            <a:pPr marL="1657350" lvl="3" indent="-285750">
              <a:buFont typeface="Arial" panose="020B0604020202020204" pitchFamily="34" charset="0"/>
              <a:buChar char="•"/>
            </a:pPr>
            <a:r>
              <a:rPr lang="en-US" sz="1700" b="1" dirty="0">
                <a:latin typeface="AvantGarde Bk BT" panose="020B0402020202020204" pitchFamily="34" charset="0"/>
              </a:rPr>
              <a:t>git clone &lt;</a:t>
            </a:r>
            <a:r>
              <a:rPr lang="en-US" sz="1700" b="1" dirty="0" err="1">
                <a:latin typeface="AvantGarde Bk BT" panose="020B0402020202020204" pitchFamily="34" charset="0"/>
              </a:rPr>
              <a:t>url</a:t>
            </a:r>
            <a:r>
              <a:rPr lang="en-US" sz="1700" b="1" dirty="0">
                <a:latin typeface="AvantGarde Bk BT" panose="020B0402020202020204" pitchFamily="34" charset="0"/>
              </a:rPr>
              <a:t> to git repo&gt; &lt;directory to create locally&gt;</a:t>
            </a:r>
          </a:p>
          <a:p>
            <a:pPr marL="1657350" lvl="3" indent="-285750">
              <a:buFont typeface="Arial" panose="020B0604020202020204" pitchFamily="34" charset="0"/>
              <a:buChar char="•"/>
            </a:pPr>
            <a:r>
              <a:rPr lang="en-US" sz="1700" b="1" dirty="0">
                <a:latin typeface="AvantGarde Bk BT" panose="020B0402020202020204" pitchFamily="34" charset="0"/>
              </a:rPr>
              <a:t>This will create a folder and download the git repository to your local system, creating a local repository.</a:t>
            </a:r>
          </a:p>
          <a:p>
            <a:pPr marL="1657350" lvl="3" indent="-285750">
              <a:buFont typeface="Arial" panose="020B0604020202020204" pitchFamily="34" charset="0"/>
              <a:buChar char="•"/>
            </a:pPr>
            <a:endParaRPr lang="en-US" sz="1700" b="1" dirty="0">
              <a:latin typeface="AvantGarde Bk BT" panose="020B0402020202020204" pitchFamily="34" charset="0"/>
            </a:endParaRPr>
          </a:p>
          <a:p>
            <a:pPr marL="742950" lvl="1" indent="-285750">
              <a:buFont typeface="Arial" panose="020B0604020202020204" pitchFamily="34" charset="0"/>
              <a:buChar char="•"/>
            </a:pPr>
            <a:endParaRPr lang="en-US" sz="1700" b="1" dirty="0">
              <a:latin typeface="AvantGarde Bk BT" panose="020B0402020202020204" pitchFamily="34" charset="0"/>
            </a:endParaRPr>
          </a:p>
          <a:p>
            <a:pPr marL="742950" lvl="1" indent="-285750">
              <a:buFont typeface="Arial" panose="020B0604020202020204" pitchFamily="34" charset="0"/>
              <a:buChar char="•"/>
            </a:pPr>
            <a:endParaRPr lang="en-US" sz="1700" dirty="0">
              <a:latin typeface="AvantGarde Bk BT" panose="020B0402020202020204" pitchFamily="34" charset="0"/>
            </a:endParaRPr>
          </a:p>
        </p:txBody>
      </p:sp>
    </p:spTree>
    <p:extLst>
      <p:ext uri="{BB962C8B-B14F-4D97-AF65-F5344CB8AC3E}">
        <p14:creationId xmlns:p14="http://schemas.microsoft.com/office/powerpoint/2010/main" val="2889574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4262</TotalTime>
  <Words>3892</Words>
  <Application>Microsoft Office PowerPoint</Application>
  <PresentationFormat>Widescreen</PresentationFormat>
  <Paragraphs>414</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AvantGarde Bk BT</vt:lpstr>
      <vt:lpstr>Bebas Neue</vt:lpstr>
      <vt:lpstr>Calibri</vt:lpstr>
      <vt:lpstr>Calibri Light</vt:lpstr>
      <vt:lpstr>Office Theme</vt:lpstr>
      <vt:lpstr>PowerPoint Presentation</vt:lpstr>
      <vt:lpstr>version control</vt:lpstr>
      <vt:lpstr>PowerPoint Presentation</vt:lpstr>
      <vt:lpstr>Types of version control</vt:lpstr>
      <vt:lpstr>How does git Work?</vt:lpstr>
      <vt:lpstr>Three states of files</vt:lpstr>
      <vt:lpstr>PowerPoint Presentation</vt:lpstr>
      <vt:lpstr>Initial configuration</vt:lpstr>
      <vt:lpstr>Getting a repository</vt:lpstr>
      <vt:lpstr>…</vt:lpstr>
      <vt:lpstr>PowerPoint Presentation</vt:lpstr>
      <vt:lpstr>Git File Lifecycle</vt:lpstr>
      <vt:lpstr>Let’s talk about gitignore</vt:lpstr>
      <vt:lpstr>Gitignore Continued</vt:lpstr>
      <vt:lpstr>…</vt:lpstr>
      <vt:lpstr>Saving changes to the repository</vt:lpstr>
      <vt:lpstr>PowerPoint Presentation</vt:lpstr>
      <vt:lpstr>GIT DIFF</vt:lpstr>
      <vt:lpstr>GIT LOG</vt:lpstr>
      <vt:lpstr>Fixing the mess you made</vt:lpstr>
      <vt:lpstr>…</vt:lpstr>
      <vt:lpstr>Git Remotes</vt:lpstr>
      <vt:lpstr>Adding git remotes</vt:lpstr>
      <vt:lpstr>Fetch, Pull and Push git remotes</vt:lpstr>
      <vt:lpstr>PowerPoint Presentation</vt:lpstr>
      <vt:lpstr>…</vt:lpstr>
      <vt:lpstr>Git Aliases</vt:lpstr>
      <vt:lpstr>PowerPoint Presentation</vt:lpstr>
      <vt:lpstr>Git STASH</vt:lpstr>
      <vt:lpstr>…</vt:lpstr>
      <vt:lpstr>BRANCHING, Merging And Rebasing</vt:lpstr>
      <vt:lpstr>Branching</vt:lpstr>
      <vt:lpstr>PowerPoint Presentation</vt:lpstr>
      <vt:lpstr>…</vt:lpstr>
      <vt:lpstr>PowerPoint Presentation</vt:lpstr>
      <vt:lpstr>PowerPoint Presentation</vt:lpstr>
      <vt:lpstr>Git Merge</vt:lpstr>
      <vt:lpstr>Merge Conflicts</vt:lpstr>
      <vt:lpstr>…</vt:lpstr>
      <vt:lpstr>REBASING</vt:lpstr>
      <vt:lpstr>REBASE --ONTO</vt:lpstr>
      <vt:lpstr>…</vt:lpstr>
      <vt:lpstr>DO NOT REBASE PUSHED COMMITS DON’T DO IT JUST DON’t</vt:lpstr>
      <vt:lpstr>Interactive REBASE</vt:lpstr>
      <vt:lpstr>…</vt:lpstr>
      <vt:lpstr>GIT GUI</vt:lpstr>
      <vt:lpstr>GIT Hosting</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WIFI</dc:title>
  <dc:creator>Rozanne R. Jacobsz</dc:creator>
  <cp:lastModifiedBy>MG Potgieter</cp:lastModifiedBy>
  <cp:revision>280</cp:revision>
  <dcterms:created xsi:type="dcterms:W3CDTF">2018-02-27T07:16:29Z</dcterms:created>
  <dcterms:modified xsi:type="dcterms:W3CDTF">2018-08-08T08:50:44Z</dcterms:modified>
</cp:coreProperties>
</file>